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idP5KW701x65nwve0KKeil0QyF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7c1236d7a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27c1236d7a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426252ed4b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426252ed4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426252ed4b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426252ed4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7c1236d7ab_0_3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27c1236d7ab_0_3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426252ed4b_0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426252ed4b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7c1236d7ab_0_4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7c1236d7ab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7c1236d7ab_0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27c1236d7ab_0_5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26252ed4b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426252ed4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426252ed4b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426252ed4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7c1236d7ab_0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27c1236d7ab_0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7c1236d7ab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27c1236d7ab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7c1236d7ab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27c1236d7ab_0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426252ed4b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426252ed4b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426252ed4b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426252ed4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vadinimo skaidrė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vadinimas ir vertikalus tekstas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us pavadinimas ir tekstas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vadinimo skaidrė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7c1236d7ab_0_384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27c1236d7ab_0_384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9" name="Google Shape;89;g27c1236d7ab_0_38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g27c1236d7ab_0_38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g27c1236d7ab_0_38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k pavadinimas" type="titleOnly">
  <p:cSld name="TITLE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7c1236d7ab_0_39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27c1236d7ab_0_39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27c1236d7ab_0_39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g27c1236d7ab_0_39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 turiniai" type="twoObj">
  <p:cSld name="TWO_OBJECT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c1236d7ab_0_39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g27c1236d7ab_0_395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g27c1236d7ab_0_395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g27c1236d7ab_0_39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g27c1236d7ab_0_39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g27c1236d7ab_0_39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vadinimas ir turinys" type="obj">
  <p:cSld name="OBJEC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7c1236d7ab_0_40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27c1236d7ab_0_40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g27c1236d7ab_0_40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g27c1236d7ab_0_40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g27c1236d7ab_0_40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yginimas" type="twoTxTwoObj">
  <p:cSld name="TWO_OBJECTS_WITH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7c1236d7ab_0_408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g27c1236d7ab_0_408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3" name="Google Shape;113;g27c1236d7ab_0_408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g27c1236d7ab_0_408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5" name="Google Shape;115;g27c1236d7ab_0_408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g27c1236d7ab_0_40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g27c1236d7ab_0_40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27c1236d7ab_0_40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kcijos antraštė" type="secHead">
  <p:cSld name="SECTION_HEAD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7c1236d7ab_0_417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g27c1236d7ab_0_417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2" name="Google Shape;122;g27c1236d7ab_0_41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27c1236d7ab_0_41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g27c1236d7ab_0_4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uščia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7c1236d7ab_0_42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27c1236d7ab_0_4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27c1236d7ab_0_4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urinys ir antraštė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7c1236d7ab_0_427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27c1236d7ab_0_427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g27c1236d7ab_0_427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g27c1236d7ab_0_42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27c1236d7ab_0_42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27c1236d7ab_0_42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vadinimas ir turiny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veikslėlis ir antraštė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7c1236d7ab_0_434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27c1236d7ab_0_434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27c1236d7ab_0_434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0" name="Google Shape;140;g27c1236d7ab_0_43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g27c1236d7ab_0_43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27c1236d7ab_0_43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vadinimas ir vertikalus tekstas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7c1236d7ab_0_44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27c1236d7ab_0_441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g27c1236d7ab_0_44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g27c1236d7ab_0_44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g27c1236d7ab_0_44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us pavadinimas ir tekstas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7c1236d7ab_0_447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27c1236d7ab_0_447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g27c1236d7ab_0_44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g27c1236d7ab_0_44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g27c1236d7ab_0_44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yginimas" type="twoTxTwoObj">
  <p:cSld name="TWO_OBJECTS_WITH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" name="Google Shape;26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" name="Google Shape;28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kcijos antraštė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 turiniai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k pavadinimas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uščia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urinys ir antraštė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veikslėlis ir antraštė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c1236d7ab_0_37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g27c1236d7ab_0_37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g27c1236d7ab_0_37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g27c1236d7ab_0_37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g27c1236d7ab_0_37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oecd-ilibrary.org/education/skills-matter_1f029d8f-en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/>
          <p:nvPr>
            <p:ph type="ctrTitle"/>
          </p:nvPr>
        </p:nvSpPr>
        <p:spPr>
          <a:xfrm>
            <a:off x="1642534" y="174889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/>
              <a:t>AR ŠIAULIUS GALIMA VADINTI BESIMOKANČIU MIESTU?</a:t>
            </a:r>
            <a:endParaRPr/>
          </a:p>
        </p:txBody>
      </p:sp>
      <p:sp>
        <p:nvSpPr>
          <p:cNvPr id="160" name="Google Shape;160;p1"/>
          <p:cNvSpPr txBox="1"/>
          <p:nvPr>
            <p:ph idx="1" type="subTitle"/>
          </p:nvPr>
        </p:nvSpPr>
        <p:spPr>
          <a:xfrm>
            <a:off x="2556925" y="4907753"/>
            <a:ext cx="9144000" cy="9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lt-LT"/>
              <a:t>Vilma Tubutienė</a:t>
            </a:r>
            <a:r>
              <a:rPr lang="lt-LT"/>
              <a:t>, Šiaulių m. savivaldybės Švietimo centro direktorė, Vilniaus universiteto Šiaulių akademijos Regionų plėtros instituto lektorė</a:t>
            </a:r>
            <a:endParaRPr/>
          </a:p>
        </p:txBody>
      </p:sp>
      <p:pic>
        <p:nvPicPr>
          <p:cNvPr id="161" name="Google Shape;16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4667" y="524934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5.googleusercontent.com/v4xdWOFaj6mIkZtSa5iz549FU2WO5DGNDx8Y5bg-26Rv7yLFbccYopJqBl1bSlI9Laum13snr1CVETOFQ4Jech92df23Lp1U0T1HCzLroPh23BAHWgGntNjHzcQr1A" id="162" name="Google Shape;16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3746" y="524934"/>
            <a:ext cx="1758833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7c1236d7ab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/>
              <a:t>Neformalusis suaugusiųjų švietimas: apibrėžtis ir įgyvendinimas</a:t>
            </a:r>
            <a:endParaRPr/>
          </a:p>
        </p:txBody>
      </p:sp>
      <p:sp>
        <p:nvSpPr>
          <p:cNvPr id="224" name="Google Shape;224;g27c1236d7ab_0_0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i="1" lang="lt-LT"/>
              <a:t>Neformaliojo suaugusiųjų švietimo ir tęstinio mokymosi įstatymas</a:t>
            </a:r>
            <a:r>
              <a:rPr lang="lt-LT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t-LT"/>
              <a:t>Neformalusis suaugusiųjų švietimas: </a:t>
            </a:r>
            <a:r>
              <a:rPr b="1" lang="lt-LT"/>
              <a:t>asmens ir visuomenės interesus atitinkantį </a:t>
            </a:r>
            <a:r>
              <a:rPr b="1" lang="lt-LT">
                <a:solidFill>
                  <a:srgbClr val="2E75B5"/>
                </a:solidFill>
              </a:rPr>
              <a:t>švietimą</a:t>
            </a:r>
            <a:r>
              <a:rPr b="1" lang="lt-LT"/>
              <a:t> pagal įvairias neformaliojo suaugusiųjų švietimo poreikių tenkinimo, kvalifikacijos tobulinimo, papildomos kompetencijos įgijimo programas, teikiamą ne jaunesniems negu 18 metų asmenims</a:t>
            </a:r>
            <a:r>
              <a:rPr lang="lt-LT"/>
              <a:t>.</a:t>
            </a:r>
            <a:endParaRPr/>
          </a:p>
        </p:txBody>
      </p:sp>
      <p:sp>
        <p:nvSpPr>
          <p:cNvPr id="225" name="Google Shape;225;g27c1236d7ab_0_0"/>
          <p:cNvSpPr txBox="1"/>
          <p:nvPr>
            <p:ph idx="2" type="body"/>
          </p:nvPr>
        </p:nvSpPr>
        <p:spPr>
          <a:xfrm>
            <a:off x="6172200" y="1825625"/>
            <a:ext cx="56535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1" lang="lt-LT"/>
              <a:t>Švietimo įstatymo </a:t>
            </a:r>
            <a:r>
              <a:rPr lang="lt-LT"/>
              <a:t>58 str. nurodyta: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/>
              <a:t>savivaldybės </a:t>
            </a:r>
            <a:r>
              <a:rPr b="1" i="1" lang="lt-LT"/>
              <a:t>atstovaujamoji institucija formuoja suaugusiųjų neformaliojo švietimo programas teikiančių mokyklų tinklą</a:t>
            </a:r>
            <a:r>
              <a:rPr lang="lt-LT"/>
              <a:t>, 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/>
              <a:t>inicijuoja, kad būtų </a:t>
            </a:r>
            <a:r>
              <a:rPr b="1" lang="lt-LT"/>
              <a:t>formuojamas gyventojų poreikius atitinkantis profesinio mokymo ir suaugusiųjų švietimo teikėjų tinklas</a:t>
            </a:r>
            <a:r>
              <a:rPr lang="lt-LT"/>
              <a:t>, 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/>
              <a:t>savarankiškai formuoja neformaliojo švietimo teikėjų tinklą, o savivaldybės vykdomoji institucija – </a:t>
            </a:r>
            <a:r>
              <a:rPr b="1" lang="lt-LT"/>
              <a:t>organizuoja suaugusiųjų neformalųjį švietimą</a:t>
            </a:r>
            <a:r>
              <a:rPr lang="lt-LT"/>
              <a:t>. 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26" name="Google Shape;226;g27c1236d7ab_0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426252ed4b_0_14"/>
          <p:cNvSpPr txBox="1"/>
          <p:nvPr>
            <p:ph type="title"/>
          </p:nvPr>
        </p:nvSpPr>
        <p:spPr>
          <a:xfrm>
            <a:off x="838200" y="365125"/>
            <a:ext cx="11019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lt-LT" sz="2400">
                <a:latin typeface="Times New Roman"/>
                <a:ea typeface="Times New Roman"/>
                <a:cs typeface="Times New Roman"/>
                <a:sym typeface="Times New Roman"/>
              </a:rPr>
              <a:t>Lietuvos pažangos strategijoje „Lietuva 2030“</a:t>
            </a:r>
            <a:r>
              <a:rPr lang="lt-LT" sz="2400">
                <a:latin typeface="Times New Roman"/>
                <a:ea typeface="Times New Roman"/>
                <a:cs typeface="Times New Roman"/>
                <a:sym typeface="Times New Roman"/>
              </a:rPr>
              <a:t> vienu iš svarbiausių veiksnių, lemiančių visuomenės vystymosi procesus, nurodoma gerai išvystyta ir sėkmingai veikianti </a:t>
            </a:r>
            <a:r>
              <a:rPr b="1" lang="lt-LT" sz="2400">
                <a:latin typeface="Times New Roman"/>
                <a:ea typeface="Times New Roman"/>
                <a:cs typeface="Times New Roman"/>
                <a:sym typeface="Times New Roman"/>
              </a:rPr>
              <a:t>mokymosi visą gyvenimą sistema</a:t>
            </a:r>
            <a:r>
              <a:rPr lang="lt-LT" sz="24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i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2" name="Google Shape;232;g2426252ed4b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880025"/>
            <a:ext cx="4106150" cy="4041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2426252ed4b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9025" y="1559375"/>
            <a:ext cx="6608776" cy="529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426252ed4b_0_3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-LT"/>
              <a:t>Savivaldybės įsipareigojimai NSŠ srityje</a:t>
            </a:r>
            <a:endParaRPr/>
          </a:p>
        </p:txBody>
      </p:sp>
      <p:sp>
        <p:nvSpPr>
          <p:cNvPr id="239" name="Google Shape;239;g2426252ed4b_0_3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46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•"/>
            </a:pPr>
            <a:r>
              <a:rPr i="1" lang="lt-LT" sz="2300">
                <a:latin typeface="Times New Roman"/>
                <a:ea typeface="Times New Roman"/>
                <a:cs typeface="Times New Roman"/>
                <a:sym typeface="Times New Roman"/>
              </a:rPr>
              <a:t>Savivaldos įstatymas</a:t>
            </a:r>
            <a:r>
              <a:rPr lang="lt-LT" sz="2300">
                <a:latin typeface="Times New Roman"/>
                <a:ea typeface="Times New Roman"/>
                <a:cs typeface="Times New Roman"/>
                <a:sym typeface="Times New Roman"/>
              </a:rPr>
              <a:t>: savivaldybės organizuoja neformalųjį ir suaugusiųjų švietimą savo teritorijoje įgyvendindamos savarankiškąją neformaliojo švietimo funkciją.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•"/>
            </a:pPr>
            <a:r>
              <a:rPr i="1" lang="lt-LT" sz="2300">
                <a:latin typeface="Times New Roman"/>
                <a:ea typeface="Times New Roman"/>
                <a:cs typeface="Times New Roman"/>
                <a:sym typeface="Times New Roman"/>
              </a:rPr>
              <a:t>Neformaliojo suaugusiųjų švietimo ir tęstinio mokymosi įstatymas</a:t>
            </a:r>
            <a:r>
              <a:rPr lang="lt-LT" sz="2300">
                <a:latin typeface="Times New Roman"/>
                <a:ea typeface="Times New Roman"/>
                <a:cs typeface="Times New Roman"/>
                <a:sym typeface="Times New Roman"/>
              </a:rPr>
              <a:t>: Savivaldybės taryba tvirtina savivaldybės neformaliojo suaugusiųjų švietimo ir tęstinio mokymosi veiksmų planą ir skiria jo įgyvendinimo koordinatorių. 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•"/>
            </a:pPr>
            <a:r>
              <a:rPr i="1" lang="lt-LT" sz="2300">
                <a:latin typeface="Times New Roman"/>
                <a:ea typeface="Times New Roman"/>
                <a:cs typeface="Times New Roman"/>
                <a:sym typeface="Times New Roman"/>
              </a:rPr>
              <a:t>Neformaliojo suaugusiųjų švietimo ir tęstinio mokymosi įstatymas</a:t>
            </a:r>
            <a:r>
              <a:rPr lang="lt-LT" sz="2300">
                <a:latin typeface="Times New Roman"/>
                <a:ea typeface="Times New Roman"/>
                <a:cs typeface="Times New Roman"/>
                <a:sym typeface="Times New Roman"/>
              </a:rPr>
              <a:t>: koordinatorius </a:t>
            </a:r>
            <a:r>
              <a:rPr lang="lt-LT" sz="2300">
                <a:latin typeface="Times New Roman"/>
                <a:ea typeface="Times New Roman"/>
                <a:cs typeface="Times New Roman"/>
                <a:sym typeface="Times New Roman"/>
              </a:rPr>
              <a:t>organizuoja visuomenės informavimą apie neformalųjį suaugusiųjų švietimą ir tęstinį mokymąsi ir konsultavimą šiais klausimais savivaldybės teritorijoje.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7c1236d7ab_0_361"/>
          <p:cNvSpPr txBox="1"/>
          <p:nvPr>
            <p:ph type="title"/>
          </p:nvPr>
        </p:nvSpPr>
        <p:spPr>
          <a:xfrm>
            <a:off x="838188" y="2107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lt-LT" sz="3559"/>
              <a:t>2020-2023 m. atliktų tyrimų apie suaugusiųjų neformalųjį švietimą šalyje apibendrinimas (1-4 šaltiniai)</a:t>
            </a:r>
            <a:r>
              <a:rPr lang="lt-LT" sz="3559"/>
              <a:t> </a:t>
            </a:r>
            <a:endParaRPr sz="3559"/>
          </a:p>
        </p:txBody>
      </p:sp>
      <p:sp>
        <p:nvSpPr>
          <p:cNvPr id="245" name="Google Shape;245;g27c1236d7ab_0_361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t-LT"/>
              <a:t>Tyrimai atskleidė, kad įgyvendinant neformalųjį suaugusiųjų švietimą:</a:t>
            </a:r>
            <a:endParaRPr/>
          </a:p>
        </p:txBody>
      </p:sp>
      <p:sp>
        <p:nvSpPr>
          <p:cNvPr id="246" name="Google Shape;246;g27c1236d7ab_0_361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185737" lvl="0" marL="228600" rtl="0" algn="l"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lt-LT"/>
              <a:t>fragmentuota nacionalinė mokymosi visą gyvenimą politika ir MVG modelis,</a:t>
            </a:r>
            <a:endParaRPr/>
          </a:p>
          <a:p>
            <a:pPr indent="-185737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lt-LT"/>
              <a:t>nėra nacionalinių stebėsenos priemonių, apibrėžtų rodiklių, naudojamų metodikų,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/>
              <a:t>suaugusiųjų mokymosi poreikiai netiriami,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/>
              <a:t>masiškai „iš viršaus“ organizuojami mokymai neatliepia gyventojų poreikių,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/>
              <a:t>nėra finansavimo garantijų, neužtikrinama kokybė, nenustatyti kokybės vertinimo kriterijai,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/>
              <a:t>suaugusiųjų švietimo koordinatoriai veikia pagal savo supratimą ir galimybes,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/>
              <a:t>ženkliai skiriasi miesto ir kaimo bendruomenių mokymosi galimybės.</a:t>
            </a:r>
            <a:endParaRPr/>
          </a:p>
          <a:p>
            <a:pPr indent="-10414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47" name="Google Shape;247;g27c1236d7ab_0_361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lt-LT"/>
              <a:t>Tyrimuose pateikiamos rekomendacijos nacionalinio ir savivaldybių lygmens švietimo politikams:</a:t>
            </a:r>
            <a:endParaRPr/>
          </a:p>
        </p:txBody>
      </p:sp>
      <p:sp>
        <p:nvSpPr>
          <p:cNvPr id="248" name="Google Shape;248;g27c1236d7ab_0_361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1526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/>
              <a:t>įtraukti į sprendimų priėmimą ir įgyvendinimą visas suinteresuotas šalis,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/>
              <a:t>užtikrinti nacionalinių koordinuojančių institucijų partnerystę su savivaldybių NSŠ koordinatoriais,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/>
              <a:t>reguliariai atlikti suaugusiųjų mokymosi poreikių tyrimus,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/>
              <a:t>parengti rekomendacines NSŠ programų kokybės gaires,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/>
              <a:t>įsteigti visose savivaldybėse etatinę koordinatoriaus pareigybę,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/>
              <a:t>skirti tikslinį finansavimą NSŠ.</a:t>
            </a:r>
            <a:endParaRPr/>
          </a:p>
          <a:p>
            <a:pPr indent="-9080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49" name="Google Shape;249;g27c1236d7ab_0_36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426252ed4b_0_5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-LT"/>
              <a:t>“Šilta” ar “šalta”?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-LT"/>
              <a:t>Šiaulių miesto savivaldybės situacija</a:t>
            </a:r>
            <a:endParaRPr/>
          </a:p>
        </p:txBody>
      </p:sp>
      <p:sp>
        <p:nvSpPr>
          <p:cNvPr id="255" name="Google Shape;255;g2426252ed4b_0_58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lt-LT"/>
              <a:t>nėra NSŠ stebėsenos kriterijų ir rodiklių, 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lt-LT"/>
              <a:t>besimokančiųjų  pagal Savivaldybės programas, NSŠ finansavimo statistika nefiksuojama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lt-LT"/>
              <a:t>netiriami suaugusiųjų neformalaus mokymosi poreikiai, nėra tikslių duomenų apie NSŠ paslaugas teikiančias organizacijas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lt-LT"/>
              <a:t>NSŠ koordinatoriaus veikla specialistui yra papildoma 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lt-LT"/>
              <a:t>…</a:t>
            </a:r>
            <a:endParaRPr/>
          </a:p>
        </p:txBody>
      </p:sp>
      <p:sp>
        <p:nvSpPr>
          <p:cNvPr id="256" name="Google Shape;256;g2426252ed4b_0_58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solidFill>
            <a:srgbClr val="F4CCCC"/>
          </a:solidFill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lt-LT"/>
              <a:t>didelė NSŠ paslaugas teikiančių dalyvių įvairovė,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lt-LT"/>
              <a:t>yra tvirtinamas NSŠ planas ir paskirtas koordinatorius,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lt-LT"/>
              <a:t>kasmet organizuoja</a:t>
            </a:r>
            <a:r>
              <a:rPr lang="lt-LT"/>
              <a:t>mi Neformaliojo suaugusiųjų švietimo ir tęstinio mokymosi programų konkursas,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lt-LT"/>
              <a:t>veikia 2 TAU,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lt-LT"/>
              <a:t>įsteigta NSŠ koordinacinė grupė,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lt-LT"/>
              <a:t>rengiamas NSŠ įgyvendinimo Šiaulių miesto savivaldybėje modelis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"/>
          <p:cNvSpPr txBox="1"/>
          <p:nvPr>
            <p:ph type="title"/>
          </p:nvPr>
        </p:nvSpPr>
        <p:spPr>
          <a:xfrm>
            <a:off x="667953" y="363959"/>
            <a:ext cx="5791199" cy="1014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lt-LT" sz="3200"/>
              <a:t>UNESCO Besimokančio miesto koncepcija</a:t>
            </a:r>
            <a:endParaRPr/>
          </a:p>
        </p:txBody>
      </p:sp>
      <p:cxnSp>
        <p:nvCxnSpPr>
          <p:cNvPr id="262" name="Google Shape;262;p3"/>
          <p:cNvCxnSpPr/>
          <p:nvPr/>
        </p:nvCxnSpPr>
        <p:spPr>
          <a:xfrm>
            <a:off x="865140" y="871146"/>
            <a:ext cx="736939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3" name="Google Shape;263;p3"/>
          <p:cNvSpPr txBox="1"/>
          <p:nvPr>
            <p:ph idx="1" type="body"/>
          </p:nvPr>
        </p:nvSpPr>
        <p:spPr>
          <a:xfrm>
            <a:off x="717824" y="1380644"/>
            <a:ext cx="6477000" cy="40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31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sz="1700"/>
              <a:t>UNESCO besimokančio miesto koncepcija yra kompleksiškas švietimo, inovacijų, kultūros ir darnumo </a:t>
            </a:r>
            <a:r>
              <a:rPr b="1" lang="lt-LT" sz="1700"/>
              <a:t>vystymo planas</a:t>
            </a:r>
            <a:r>
              <a:rPr lang="lt-LT" sz="1700"/>
              <a:t>, siekiant užtikrinti, kad miestas </a:t>
            </a:r>
            <a:r>
              <a:rPr b="1" lang="lt-LT" sz="1700"/>
              <a:t>būtų tvarus, klestintis ir turėtų aktyvius, įtrauktus ir mokymosi visą gyvenimą kultūrą plėtojančius gyventojus</a:t>
            </a:r>
            <a:r>
              <a:rPr lang="lt-LT" sz="1700"/>
              <a:t>.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sz="1700"/>
              <a:t>Pagrindinės besimokančio miesto </a:t>
            </a:r>
            <a:r>
              <a:rPr b="1" lang="lt-LT" sz="1700"/>
              <a:t>strategijos kryptys</a:t>
            </a:r>
            <a:r>
              <a:rPr lang="lt-LT" sz="1700"/>
              <a:t>:</a:t>
            </a:r>
            <a:endParaRPr/>
          </a:p>
          <a:p>
            <a:pPr indent="-228631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sz="1700"/>
              <a:t>inovacijų vystymas,</a:t>
            </a:r>
            <a:endParaRPr/>
          </a:p>
          <a:p>
            <a:pPr indent="-228631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sz="1700"/>
              <a:t>kultūros paveldo išsaugojimas,</a:t>
            </a:r>
            <a:endParaRPr/>
          </a:p>
          <a:p>
            <a:pPr indent="-228631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sz="1700"/>
              <a:t>tvarumo puoselėjimas,</a:t>
            </a:r>
            <a:endParaRPr/>
          </a:p>
          <a:p>
            <a:pPr indent="-228631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sz="1700"/>
              <a:t>socialinė sanglauda ir pilietiškumas,</a:t>
            </a:r>
            <a:endParaRPr/>
          </a:p>
          <a:p>
            <a:pPr indent="-228631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sz="1700"/>
              <a:t>tinklaveika ir bendradarbiavimas. </a:t>
            </a:r>
            <a:endParaRPr/>
          </a:p>
          <a:p>
            <a:pPr indent="-128777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700"/>
          </a:p>
          <a:p>
            <a:pPr indent="-228631" lvl="0" marL="22860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lt-LT" sz="1700"/>
              <a:t>Pagrindinis tikslas </a:t>
            </a:r>
            <a:r>
              <a:rPr lang="lt-LT" sz="1700"/>
              <a:t>yra </a:t>
            </a:r>
            <a:r>
              <a:rPr lang="lt-LT" sz="1700"/>
              <a:t>sukurti nuolatinį mokymąsi </a:t>
            </a:r>
            <a:endParaRPr/>
          </a:p>
          <a:p>
            <a:pPr indent="0" lvl="0" marL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lt-LT" sz="1700"/>
              <a:t>užtikrinančią, kiekvienam prieinamą švietimo paslaugų </a:t>
            </a:r>
            <a:r>
              <a:rPr b="1" lang="lt-LT" sz="1700"/>
              <a:t>sistemą</a:t>
            </a:r>
            <a:r>
              <a:rPr lang="lt-LT" sz="1700"/>
              <a:t>, </a:t>
            </a:r>
            <a:endParaRPr/>
          </a:p>
          <a:p>
            <a:pPr indent="0" lvl="0" marL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lt-LT" sz="1700"/>
              <a:t>grįstą moksliniais tyrimais, inovacijomis, tradicijų puoselėjimu</a:t>
            </a:r>
            <a:endParaRPr/>
          </a:p>
          <a:p>
            <a:pPr indent="0" lvl="0" marL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lt-LT" sz="1700"/>
              <a:t>ir kultūros paveldo plėtojimu.</a:t>
            </a:r>
            <a:endParaRPr/>
          </a:p>
          <a:p>
            <a:pPr indent="-18161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"/>
          </a:p>
        </p:txBody>
      </p:sp>
      <p:sp>
        <p:nvSpPr>
          <p:cNvPr id="264" name="Google Shape;264;p3"/>
          <p:cNvSpPr/>
          <p:nvPr/>
        </p:nvSpPr>
        <p:spPr>
          <a:xfrm>
            <a:off x="7388086" y="0"/>
            <a:ext cx="4803913" cy="6858000"/>
          </a:xfrm>
          <a:prstGeom prst="rect">
            <a:avLst/>
          </a:prstGeom>
          <a:solidFill>
            <a:srgbClr val="F2F2F2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45954" y="0"/>
            <a:ext cx="2946046" cy="245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96100" y="3157187"/>
            <a:ext cx="5295900" cy="35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4070" y="542444"/>
            <a:ext cx="14859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"/>
          <p:cNvSpPr txBox="1"/>
          <p:nvPr/>
        </p:nvSpPr>
        <p:spPr>
          <a:xfrm>
            <a:off x="434050" y="5986850"/>
            <a:ext cx="406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-LT"/>
              <a:t>https://www.uil.unesco.org/en/learning-cities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/>
              <a:t>Besimokančio miesto kūrimo sąlygos</a:t>
            </a:r>
            <a:endParaRPr/>
          </a:p>
        </p:txBody>
      </p:sp>
      <p:sp>
        <p:nvSpPr>
          <p:cNvPr id="274" name="Google Shape;274;p7"/>
          <p:cNvSpPr txBox="1"/>
          <p:nvPr>
            <p:ph idx="1" type="body"/>
          </p:nvPr>
        </p:nvSpPr>
        <p:spPr>
          <a:xfrm>
            <a:off x="838200" y="1415975"/>
            <a:ext cx="10515600" cy="52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25527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902"/>
              <a:buChar char="•"/>
            </a:pPr>
            <a:r>
              <a:rPr b="1" lang="lt-LT" sz="2981"/>
              <a:t>T</a:t>
            </a:r>
            <a:r>
              <a:rPr b="1" lang="lt-LT" sz="2639"/>
              <a:t>echnologinė infrastruktūra:</a:t>
            </a:r>
            <a:r>
              <a:rPr lang="lt-LT" sz="2639"/>
              <a:t> Užtikrinti tinkamą technologinę infrastruktūrą, įskaitant greitus interneto ryšius, tinkamą duomenų saugojimą ir prieinamumą, bei įrankius besimokančio turinio kūrimui ir valdymui.</a:t>
            </a:r>
            <a:endParaRPr sz="2639"/>
          </a:p>
          <a:p>
            <a:pPr indent="-24966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lt-LT" sz="2639"/>
              <a:t>Mokymo medžiaga:</a:t>
            </a:r>
            <a:r>
              <a:rPr lang="lt-LT" sz="2639"/>
              <a:t> Turėti kokybišką, atnaujinamą ir įvairią mokymo medžiagą, pritaikytą skirtingoms amžiaus grupėms ir poreikiams. Tai gali būti vadovėliai, vaizdo pamokos, interaktyvios programos ir kt.</a:t>
            </a:r>
            <a:endParaRPr sz="2639"/>
          </a:p>
          <a:p>
            <a:pPr indent="-24966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lt-LT" sz="2639"/>
              <a:t>Prieigos galimybės:</a:t>
            </a:r>
            <a:r>
              <a:rPr lang="lt-LT" sz="2639"/>
              <a:t> Užtikrinti, kad visi gyventojai turėtų prieigą prie besimokančio turinio. Tai gali reikšti nemokamas interneto prieigos taškus, mokyklų ar bibliotekų kompiuterius ar netgi mobilias programas.</a:t>
            </a:r>
            <a:endParaRPr sz="2639"/>
          </a:p>
          <a:p>
            <a:pPr indent="-24966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lt-LT" sz="2639"/>
              <a:t>Kvalifikuoti mokytojai ir treneriai:</a:t>
            </a:r>
            <a:r>
              <a:rPr lang="lt-LT" sz="2639"/>
              <a:t> Mokytojai ir treneriai turi būti parengti dirbti su besimokančiais, žinoti, kaip naudoti technologijas, ir būti gebantys prisitaikyti prie skirtingų besimokančiųjų poreikių.</a:t>
            </a:r>
            <a:endParaRPr sz="2639"/>
          </a:p>
          <a:p>
            <a:pPr indent="-24966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lt-LT" sz="2639"/>
              <a:t>Vertinimo ir sekimo sistemos:</a:t>
            </a:r>
            <a:r>
              <a:rPr lang="lt-LT" sz="2639"/>
              <a:t> Kūrimo sąlygose būtina turėti vertinimo ir sekimo sistemas, kurios padėtų stebėti besimokančiųjų pažangą, mokytiemsiais metams ir poreikiams pritaikyti mokymo planus bei tobulinti mokymo programą.</a:t>
            </a:r>
            <a:endParaRPr sz="2639"/>
          </a:p>
          <a:p>
            <a:pPr indent="-24966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lt-LT" sz="2639"/>
              <a:t>Finansavimas:</a:t>
            </a:r>
            <a:r>
              <a:rPr lang="lt-LT" sz="2639"/>
              <a:t> Besimokančio miesto kūrimas reikalauja finansavimo tiek mokymo medžiagų kūrimui, tiek infrastruktūros palaikymui. Tai gali būti viešojo sektoriaus finansavimas, privataus sektoriaus investicijos arba abiejų derinys.</a:t>
            </a:r>
            <a:endParaRPr sz="2639"/>
          </a:p>
          <a:p>
            <a:pPr indent="-24966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lt-LT" sz="2639"/>
              <a:t>Partnerystės ir bendradarbiavimas:</a:t>
            </a:r>
            <a:r>
              <a:rPr lang="lt-LT" sz="2639"/>
              <a:t> Bendradarbiavimas su švietimo institucijomis, verslo bendruomenėmis, nevyriausybinėmis organizacijomis ir kitomis susijusiomis grupėmis gali padėti gauti papildomų išteklių, žinių ir patirties.</a:t>
            </a:r>
            <a:endParaRPr sz="2639"/>
          </a:p>
          <a:p>
            <a:pPr indent="-24966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lt-LT" sz="2639"/>
              <a:t>Kultūrinė įvairovė:</a:t>
            </a:r>
            <a:r>
              <a:rPr lang="lt-LT" sz="2639"/>
              <a:t> Atsižvelgiant į besimokančiųjų įvairovę, reikia užtikrinti, kad besimokančio miesto kūrimas būtų kultūriškai jautrus ir atspindėtų vietinius poreikius.</a:t>
            </a:r>
            <a:endParaRPr sz="2639"/>
          </a:p>
          <a:p>
            <a:pPr indent="-24966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lt-LT" sz="2639"/>
              <a:t>Lankstumas ir pritaikymas:</a:t>
            </a:r>
            <a:r>
              <a:rPr lang="lt-LT" sz="2639"/>
              <a:t> Besimokančio miesto sistema turi būti lanksti ir gebanti prisitaikyti prie besimokančiųjų poreikių pokyčių.</a:t>
            </a:r>
            <a:endParaRPr sz="2639"/>
          </a:p>
          <a:p>
            <a:pPr indent="-24966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lt-LT" sz="2639"/>
              <a:t>Saugumas ir privatumas:</a:t>
            </a:r>
            <a:r>
              <a:rPr lang="lt-LT" sz="2639"/>
              <a:t> Užtikrinti besimokančiųjų duomenų saugumą ir privatumą yra esminis veiksnys besimokančio miesto kūrime.</a:t>
            </a:r>
            <a:endParaRPr sz="2639"/>
          </a:p>
          <a:p>
            <a:pPr indent="-24966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lt-LT" sz="2639"/>
              <a:t>Komunikacija ir informavimas:</a:t>
            </a:r>
            <a:r>
              <a:rPr lang="lt-LT" sz="2639"/>
              <a:t> Svarbu informuoti ir komunikuoti su besimokančiaja bendruomene, kad būtų skatinamas dalyvavimas ir supratimas apie besimokančio miesto privalumus ir galimybes.</a:t>
            </a:r>
            <a:endParaRPr sz="2639"/>
          </a:p>
          <a:p>
            <a:pPr indent="-24966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lt-LT" sz="2639"/>
              <a:t>Nuolatinis tobulinimas:</a:t>
            </a:r>
            <a:r>
              <a:rPr lang="lt-LT" sz="2639"/>
              <a:t> Besimokančio miesto sistema turi būti nuolat tobulinama, atsižvelgiant į naujausius švietimo, technologijų ir besimokančiųjų poreikius.</a:t>
            </a:r>
            <a:endParaRPr sz="2639"/>
          </a:p>
          <a:p>
            <a:pPr indent="-15748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7c1236d7ab_0_45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-LT"/>
              <a:t>Naudoti šaltiniai</a:t>
            </a:r>
            <a:endParaRPr/>
          </a:p>
        </p:txBody>
      </p:sp>
      <p:sp>
        <p:nvSpPr>
          <p:cNvPr id="280" name="Google Shape;280;g27c1236d7ab_0_45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62500" lnSpcReduction="10000"/>
          </a:bodyPr>
          <a:lstStyle/>
          <a:p>
            <a:pPr indent="-403225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lt-LT" sz="4400"/>
              <a:t>Neformaliojo švietimo įgyvendinimas šalies regionuose, 2020</a:t>
            </a:r>
            <a:endParaRPr sz="4400"/>
          </a:p>
          <a:p>
            <a:pPr indent="-403225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lt-LT" sz="4400"/>
              <a:t>Valstybės kontrolės vertinimas: Mokymosi visą gyvenimą vertinimas, 2023</a:t>
            </a:r>
            <a:endParaRPr sz="4400"/>
          </a:p>
          <a:p>
            <a:pPr indent="-4032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lt-LT" sz="4400"/>
              <a:t>Suaugusiųjų švietimo būklės kokybinio tyrimo ir facilitavimo paslaugų tyrimo I ir II etapo ataskaitos, 2023</a:t>
            </a:r>
            <a:endParaRPr sz="4400"/>
          </a:p>
          <a:p>
            <a:pPr indent="-403225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lt-LT" sz="4400"/>
              <a:t>Mokymasis visą gyvenimą. Įpročiai, patrauklumas, barjerai, naudos suvokimas: STRATA gyventojų apklausos ataskaita, 2020</a:t>
            </a:r>
            <a:endParaRPr sz="4400"/>
          </a:p>
          <a:p>
            <a:pPr indent="-4032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lt-LT" sz="4400"/>
              <a:t>Mokytis niekada nevėlu, arba suaugusiųjų švietimas Lietuvoje, 2021</a:t>
            </a:r>
            <a:endParaRPr sz="4400"/>
          </a:p>
          <a:p>
            <a:pPr indent="-4032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lt-LT" sz="4400"/>
              <a:t>Adult education and training in Europe: Building inclusive pathways to skills and qualifications, 2021</a:t>
            </a:r>
            <a:endParaRPr sz="4400"/>
          </a:p>
          <a:p>
            <a:pPr indent="-4032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lt-LT" sz="4400">
                <a:uFill>
                  <a:noFill/>
                </a:uFill>
                <a:hlinkClick r:id="rId3"/>
              </a:rPr>
              <a:t>Skills Matter - Additional Results from the Survey of Adult Skil</a:t>
            </a:r>
            <a:r>
              <a:rPr lang="lt-LT" sz="4400"/>
              <a:t>ls, 2019</a:t>
            </a:r>
            <a:endParaRPr sz="4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7c1236d7ab_0_547"/>
          <p:cNvSpPr txBox="1"/>
          <p:nvPr>
            <p:ph type="ctrTitle"/>
          </p:nvPr>
        </p:nvSpPr>
        <p:spPr>
          <a:xfrm>
            <a:off x="1642534" y="1748896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t-LT"/>
              <a:t>AR ŠIAULIUS GALIMA VADINTI BESIMOKANČIU MIESTU?</a:t>
            </a:r>
            <a:endParaRPr/>
          </a:p>
        </p:txBody>
      </p:sp>
      <p:sp>
        <p:nvSpPr>
          <p:cNvPr id="286" name="Google Shape;286;g27c1236d7ab_0_547"/>
          <p:cNvSpPr txBox="1"/>
          <p:nvPr>
            <p:ph idx="1" type="subTitle"/>
          </p:nvPr>
        </p:nvSpPr>
        <p:spPr>
          <a:xfrm>
            <a:off x="2556933" y="4907756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lt-LT"/>
              <a:t>Vilma Tubutienė</a:t>
            </a:r>
            <a:r>
              <a:rPr lang="lt-LT"/>
              <a:t>, Šiaulių m. savivaldybės Švietimo centro direktorė, Vilniaus universiteto Šiaulių akademijos Regionų plėtros instituto lektorė</a:t>
            </a:r>
            <a:endParaRPr/>
          </a:p>
        </p:txBody>
      </p:sp>
      <p:pic>
        <p:nvPicPr>
          <p:cNvPr id="287" name="Google Shape;287;g27c1236d7ab_0_5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4667" y="524934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5.googleusercontent.com/v4xdWOFaj6mIkZtSa5iz549FU2WO5DGNDx8Y5bg-26Rv7yLFbccYopJqBl1bSlI9Laum13snr1CVETOFQ4Jech92df23Lp1U0T1HCzLroPh23BAHWgGntNjHzcQr1A" id="288" name="Google Shape;288;g27c1236d7ab_0_5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4600" y="524924"/>
            <a:ext cx="1965675" cy="153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/>
              <a:t>Turinys</a:t>
            </a:r>
            <a:endParaRPr/>
          </a:p>
        </p:txBody>
      </p:sp>
      <p:sp>
        <p:nvSpPr>
          <p:cNvPr id="168" name="Google Shape;168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349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lt-LT" sz="2900"/>
              <a:t>Kodėl suaugusiųjų švietimas reikšmingas ir kur mes esame pagal dalyvavimo statistiką</a:t>
            </a:r>
            <a:endParaRPr sz="2900"/>
          </a:p>
          <a:p>
            <a:pPr indent="-2349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lt-LT" sz="2900"/>
              <a:t>Savivaldybės vaidmuo mokymosi visą gyvenimą koncepcijoje</a:t>
            </a:r>
            <a:endParaRPr sz="2900"/>
          </a:p>
          <a:p>
            <a:pPr indent="-2349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lt-LT" sz="2900"/>
              <a:t>Sprendimas - UNESCO besimokančio miesto koncepcija?</a:t>
            </a:r>
            <a:endParaRPr sz="2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426252ed4b_0_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-LT"/>
              <a:t>Kodėl suaugusiųjų švietimas reikšmingas?</a:t>
            </a:r>
            <a:endParaRPr/>
          </a:p>
        </p:txBody>
      </p:sp>
      <p:pic>
        <p:nvPicPr>
          <p:cNvPr id="174" name="Google Shape;174;g2426252ed4b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600" y="1843225"/>
            <a:ext cx="10381224" cy="44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426252ed4b_0_3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-LT"/>
              <a:t>Kodėl suaugusiųjų švietimas reikšmingas?</a:t>
            </a:r>
            <a:endParaRPr/>
          </a:p>
        </p:txBody>
      </p:sp>
      <p:pic>
        <p:nvPicPr>
          <p:cNvPr id="180" name="Google Shape;180;g2426252ed4b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199" y="1444311"/>
            <a:ext cx="10515600" cy="5413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7c1236d7ab_0_8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/>
              <a:t>Faktai</a:t>
            </a:r>
            <a:endParaRPr sz="2400"/>
          </a:p>
        </p:txBody>
      </p:sp>
      <p:sp>
        <p:nvSpPr>
          <p:cNvPr id="186" name="Google Shape;186;g27c1236d7ab_0_89"/>
          <p:cNvSpPr txBox="1"/>
          <p:nvPr>
            <p:ph idx="1" type="body"/>
          </p:nvPr>
        </p:nvSpPr>
        <p:spPr>
          <a:xfrm>
            <a:off x="838200" y="2101361"/>
            <a:ext cx="10515600" cy="40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/>
              <a:t>2008 m. Mokymosi visą gyvenimą užtikrinimo strategijoje užsibrėžta padidinti suaugusiųjų mokymosi visą gyvenimą rodiklį </a:t>
            </a:r>
            <a:r>
              <a:rPr b="1" lang="lt-LT"/>
              <a:t>iki 15 proc.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/>
              <a:t>Asmenų dalyvavimas </a:t>
            </a:r>
            <a:r>
              <a:rPr b="1" lang="lt-LT"/>
              <a:t>neformaliojo švietimo veiklose </a:t>
            </a:r>
            <a:r>
              <a:rPr lang="lt-LT"/>
              <a:t>nežymiai didėja: 2011 m. – 5,4 proc., 2015 m. – 7,4 proc., 2019 m. – 8,2 proc.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lt-LT"/>
              <a:t>2020 m. pagal </a:t>
            </a:r>
            <a:r>
              <a:rPr b="1" lang="lt-LT"/>
              <a:t>suaugusiųjų švietimo aprėptį </a:t>
            </a:r>
            <a:r>
              <a:rPr lang="lt-LT"/>
              <a:t>(mokymasis per paskutines 4 savaites iki apklausos) Lietuvos rodiklio reikšmė gerėjo ir artėjo prie apibendrinto ES valstybių vidurkio reikšmės – </a:t>
            </a:r>
            <a:r>
              <a:rPr b="1" lang="lt-LT"/>
              <a:t>7,2 </a:t>
            </a:r>
            <a:r>
              <a:rPr lang="lt-LT"/>
              <a:t>(9,2 EU). </a:t>
            </a:r>
            <a:endParaRPr/>
          </a:p>
        </p:txBody>
      </p:sp>
      <p:sp>
        <p:nvSpPr>
          <p:cNvPr id="187" name="Google Shape;187;g27c1236d7ab_0_8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7c1236d7ab_0_9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lt-LT" sz="2800"/>
              <a:t>25–64 metų amžiaus Europos gyventojų dalyvavimas švietimo veiklose 2020 m. (per paskutines 4 savaites iki apklausos) (proc.)</a:t>
            </a:r>
            <a:endParaRPr/>
          </a:p>
        </p:txBody>
      </p:sp>
      <p:pic>
        <p:nvPicPr>
          <p:cNvPr id="193" name="Google Shape;193;g27c1236d7ab_0_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598" y="1690688"/>
            <a:ext cx="11988805" cy="475371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27c1236d7ab_0_95"/>
          <p:cNvSpPr/>
          <p:nvPr/>
        </p:nvSpPr>
        <p:spPr>
          <a:xfrm>
            <a:off x="101600" y="6356350"/>
            <a:ext cx="6925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Mokytis niekada nevėlu, arba suaugusiųjų švietimas Lietuvoje, 2021</a:t>
            </a:r>
            <a:endParaRPr/>
          </a:p>
        </p:txBody>
      </p:sp>
      <p:sp>
        <p:nvSpPr>
          <p:cNvPr id="195" name="Google Shape;195;g27c1236d7ab_0_9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7c1236d7ab_0_8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lt-LT" sz="3200"/>
              <a:t>Europos valstybių pasiskirstymas pagal menkai kvalifikuotų gyventojų dalį, jų įsitraukimą į suaugusiųjų švietimą ir valstybės paramą menkai kvalifikuotų gyventojų tobulinimosi procesui </a:t>
            </a:r>
            <a:endParaRPr/>
          </a:p>
        </p:txBody>
      </p:sp>
      <p:pic>
        <p:nvPicPr>
          <p:cNvPr id="201" name="Google Shape;201;g27c1236d7ab_0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4181" y="2013927"/>
            <a:ext cx="7973157" cy="450177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27c1236d7ab_0_82"/>
          <p:cNvSpPr txBox="1"/>
          <p:nvPr/>
        </p:nvSpPr>
        <p:spPr>
          <a:xfrm>
            <a:off x="209582" y="6385000"/>
            <a:ext cx="7674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lt-LT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Adult education and training in Europe: Building inclusive pathways to skills and qualifications, 2021</a:t>
            </a:r>
            <a:endParaRPr/>
          </a:p>
        </p:txBody>
      </p:sp>
      <p:sp>
        <p:nvSpPr>
          <p:cNvPr id="203" name="Google Shape;203;g27c1236d7ab_0_8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426252ed4b_0_6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-LT"/>
              <a:t>Lietuvoje: STRATA gyventojų apklausos ataskaita, 2020</a:t>
            </a:r>
            <a:endParaRPr/>
          </a:p>
        </p:txBody>
      </p:sp>
      <p:pic>
        <p:nvPicPr>
          <p:cNvPr id="209" name="Google Shape;209;g2426252ed4b_0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825" y="1843225"/>
            <a:ext cx="64008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2426252ed4b_0_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0661" y="4191000"/>
            <a:ext cx="6107264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426252ed4b_0_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00750" y="1290674"/>
            <a:ext cx="4227175" cy="278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426252ed4b_0_50"/>
          <p:cNvSpPr txBox="1"/>
          <p:nvPr>
            <p:ph type="title"/>
          </p:nvPr>
        </p:nvSpPr>
        <p:spPr>
          <a:xfrm>
            <a:off x="838200" y="365125"/>
            <a:ext cx="11019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lt-LT" sz="2400">
                <a:latin typeface="Times New Roman"/>
                <a:ea typeface="Times New Roman"/>
                <a:cs typeface="Times New Roman"/>
                <a:sym typeface="Times New Roman"/>
              </a:rPr>
              <a:t>Lietuvos pažangos strategijoje „Lietuva 2030“</a:t>
            </a:r>
            <a:r>
              <a:rPr lang="lt-LT" sz="2400">
                <a:latin typeface="Times New Roman"/>
                <a:ea typeface="Times New Roman"/>
                <a:cs typeface="Times New Roman"/>
                <a:sym typeface="Times New Roman"/>
              </a:rPr>
              <a:t> vienu iš svarbiausių veiksnių, lemiančių visuomenės vystymosi procesus, nurodoma gerai išvystyta ir sėkmingai veikianti </a:t>
            </a:r>
            <a:r>
              <a:rPr b="1" lang="lt-LT" sz="2400">
                <a:latin typeface="Times New Roman"/>
                <a:ea typeface="Times New Roman"/>
                <a:cs typeface="Times New Roman"/>
                <a:sym typeface="Times New Roman"/>
              </a:rPr>
              <a:t>mokymosi visą gyvenimą sistema</a:t>
            </a:r>
            <a:r>
              <a:rPr lang="lt-LT" sz="24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i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7" name="Google Shape;217;g2426252ed4b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880025"/>
            <a:ext cx="4364050" cy="429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2426252ed4b_0_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0225" y="2204797"/>
            <a:ext cx="6277575" cy="3716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2023-09-04T11:52:54Z</dcterms:created>
  <dc:creator>Vilma</dc:creator>
</cp:coreProperties>
</file>