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4" r:id="rId2"/>
    <p:sldId id="262" r:id="rId3"/>
    <p:sldId id="267" r:id="rId4"/>
    <p:sldId id="257" r:id="rId5"/>
    <p:sldId id="258" r:id="rId6"/>
    <p:sldId id="259" r:id="rId7"/>
    <p:sldId id="260" r:id="rId8"/>
    <p:sldId id="264" r:id="rId9"/>
    <p:sldId id="261" r:id="rId10"/>
    <p:sldId id="268" r:id="rId11"/>
    <p:sldId id="263" r:id="rId12"/>
    <p:sldId id="272" r:id="rId13"/>
    <p:sldId id="269" r:id="rId14"/>
    <p:sldId id="270" r:id="rId15"/>
    <p:sldId id="265" r:id="rId16"/>
    <p:sldId id="266" r:id="rId17"/>
    <p:sldId id="273" r:id="rId18"/>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82200-35E2-4EED-8F7E-53BC7A24DC0A}" type="datetimeFigureOut">
              <a:rPr lang="lt-LT" smtClean="0"/>
              <a:t>2022-10-06</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03A439-48C9-423D-8EAB-D511DA88368C}" type="slidenum">
              <a:rPr lang="lt-LT" smtClean="0"/>
              <a:t>‹#›</a:t>
            </a:fld>
            <a:endParaRPr lang="lt-LT"/>
          </a:p>
        </p:txBody>
      </p:sp>
    </p:spTree>
    <p:extLst>
      <p:ext uri="{BB962C8B-B14F-4D97-AF65-F5344CB8AC3E}">
        <p14:creationId xmlns:p14="http://schemas.microsoft.com/office/powerpoint/2010/main" val="1935703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p:cNvSpPr>
            <a:spLocks noGrp="1"/>
          </p:cNvSpPr>
          <p:nvPr>
            <p:ph type="dt" sz="half" idx="10"/>
          </p:nvPr>
        </p:nvSpPr>
        <p:spPr/>
        <p:txBody>
          <a:bodyPr/>
          <a:lstStyle/>
          <a:p>
            <a:fld id="{AF09686C-1118-4481-BF5E-5B26B429B984}" type="datetime1">
              <a:rPr lang="lt-LT" smtClean="0"/>
              <a:t>2022-10-06</a:t>
            </a:fld>
            <a:endParaRPr lang="lt-LT"/>
          </a:p>
        </p:txBody>
      </p:sp>
      <p:sp>
        <p:nvSpPr>
          <p:cNvPr id="5" name="Poraštės vietos rezervavimo ženklas 4"/>
          <p:cNvSpPr>
            <a:spLocks noGrp="1"/>
          </p:cNvSpPr>
          <p:nvPr>
            <p:ph type="ftr" sz="quarter" idx="11"/>
          </p:nvPr>
        </p:nvSpPr>
        <p:spPr/>
        <p:txBody>
          <a:bodyPr/>
          <a:lstStyle/>
          <a:p>
            <a:r>
              <a:rPr lang="lt-LT"/>
              <a:t>Projekto „Savivaldos parama suaugusiųjų švietimui“ sklaidos renginys 2022 06 10, Šiauliai</a:t>
            </a:r>
          </a:p>
        </p:txBody>
      </p:sp>
      <p:sp>
        <p:nvSpPr>
          <p:cNvPr id="6" name="Skaidrės numerio vietos rezervavimo ženklas 5"/>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288764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F38BD304-1461-44AD-A980-725E18CAFC0E}" type="datetime1">
              <a:rPr lang="lt-LT" smtClean="0"/>
              <a:t>2022-10-06</a:t>
            </a:fld>
            <a:endParaRPr lang="lt-LT"/>
          </a:p>
        </p:txBody>
      </p:sp>
      <p:sp>
        <p:nvSpPr>
          <p:cNvPr id="5" name="Poraštės vietos rezervavimo ženklas 4"/>
          <p:cNvSpPr>
            <a:spLocks noGrp="1"/>
          </p:cNvSpPr>
          <p:nvPr>
            <p:ph type="ftr" sz="quarter" idx="11"/>
          </p:nvPr>
        </p:nvSpPr>
        <p:spPr/>
        <p:txBody>
          <a:bodyPr/>
          <a:lstStyle/>
          <a:p>
            <a:r>
              <a:rPr lang="lt-LT"/>
              <a:t>Projekto „Savivaldos parama suaugusiųjų švietimui“ sklaidos renginys 2022 06 10, Šiauliai</a:t>
            </a:r>
          </a:p>
        </p:txBody>
      </p:sp>
      <p:sp>
        <p:nvSpPr>
          <p:cNvPr id="6" name="Skaidrės numerio vietos rezervavimo ženklas 5"/>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56126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1EF950B6-1572-43AD-98F4-A3292FC7F055}" type="datetime1">
              <a:rPr lang="lt-LT" smtClean="0"/>
              <a:t>2022-10-06</a:t>
            </a:fld>
            <a:endParaRPr lang="lt-LT"/>
          </a:p>
        </p:txBody>
      </p:sp>
      <p:sp>
        <p:nvSpPr>
          <p:cNvPr id="5" name="Poraštės vietos rezervavimo ženklas 4"/>
          <p:cNvSpPr>
            <a:spLocks noGrp="1"/>
          </p:cNvSpPr>
          <p:nvPr>
            <p:ph type="ftr" sz="quarter" idx="11"/>
          </p:nvPr>
        </p:nvSpPr>
        <p:spPr/>
        <p:txBody>
          <a:bodyPr/>
          <a:lstStyle/>
          <a:p>
            <a:r>
              <a:rPr lang="lt-LT"/>
              <a:t>Projekto „Savivaldos parama suaugusiųjų švietimui“ sklaidos renginys 2022 06 10, Šiauliai</a:t>
            </a:r>
          </a:p>
        </p:txBody>
      </p:sp>
      <p:sp>
        <p:nvSpPr>
          <p:cNvPr id="6" name="Skaidrės numerio vietos rezervavimo ženklas 5"/>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154199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2E575063-E537-411C-B177-EE2EA25B937C}" type="datetime1">
              <a:rPr lang="lt-LT" smtClean="0"/>
              <a:t>2022-10-06</a:t>
            </a:fld>
            <a:endParaRPr lang="lt-LT"/>
          </a:p>
        </p:txBody>
      </p:sp>
      <p:sp>
        <p:nvSpPr>
          <p:cNvPr id="5" name="Poraštės vietos rezervavimo ženklas 4"/>
          <p:cNvSpPr>
            <a:spLocks noGrp="1"/>
          </p:cNvSpPr>
          <p:nvPr>
            <p:ph type="ftr" sz="quarter" idx="11"/>
          </p:nvPr>
        </p:nvSpPr>
        <p:spPr/>
        <p:txBody>
          <a:bodyPr/>
          <a:lstStyle/>
          <a:p>
            <a:r>
              <a:rPr lang="lt-LT"/>
              <a:t>Projekto „Savivaldos parama suaugusiųjų švietimui“ sklaidos renginys 2022 06 10, Šiauliai</a:t>
            </a:r>
          </a:p>
        </p:txBody>
      </p:sp>
      <p:sp>
        <p:nvSpPr>
          <p:cNvPr id="6" name="Skaidrės numerio vietos rezervavimo ženklas 5"/>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322671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Redaguoti šablono teksto stilius</a:t>
            </a:r>
          </a:p>
        </p:txBody>
      </p:sp>
      <p:sp>
        <p:nvSpPr>
          <p:cNvPr id="4" name="Datos vietos rezervavimo ženklas 3"/>
          <p:cNvSpPr>
            <a:spLocks noGrp="1"/>
          </p:cNvSpPr>
          <p:nvPr>
            <p:ph type="dt" sz="half" idx="10"/>
          </p:nvPr>
        </p:nvSpPr>
        <p:spPr/>
        <p:txBody>
          <a:bodyPr/>
          <a:lstStyle/>
          <a:p>
            <a:fld id="{2EC1D62F-2134-4BCA-B6E1-7172D716B746}" type="datetime1">
              <a:rPr lang="lt-LT" smtClean="0"/>
              <a:t>2022-10-06</a:t>
            </a:fld>
            <a:endParaRPr lang="lt-LT"/>
          </a:p>
        </p:txBody>
      </p:sp>
      <p:sp>
        <p:nvSpPr>
          <p:cNvPr id="5" name="Poraštės vietos rezervavimo ženklas 4"/>
          <p:cNvSpPr>
            <a:spLocks noGrp="1"/>
          </p:cNvSpPr>
          <p:nvPr>
            <p:ph type="ftr" sz="quarter" idx="11"/>
          </p:nvPr>
        </p:nvSpPr>
        <p:spPr/>
        <p:txBody>
          <a:bodyPr/>
          <a:lstStyle/>
          <a:p>
            <a:r>
              <a:rPr lang="lt-LT"/>
              <a:t>Projekto „Savivaldos parama suaugusiųjų švietimui“ sklaidos renginys 2022 06 10, Šiauliai</a:t>
            </a:r>
          </a:p>
        </p:txBody>
      </p:sp>
      <p:sp>
        <p:nvSpPr>
          <p:cNvPr id="6" name="Skaidrės numerio vietos rezervavimo ženklas 5"/>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328485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p:cNvSpPr>
            <a:spLocks noGrp="1"/>
          </p:cNvSpPr>
          <p:nvPr>
            <p:ph type="dt" sz="half" idx="10"/>
          </p:nvPr>
        </p:nvSpPr>
        <p:spPr/>
        <p:txBody>
          <a:bodyPr/>
          <a:lstStyle/>
          <a:p>
            <a:fld id="{FF55923B-12DD-4CA9-B59D-1FB43CC83018}" type="datetime1">
              <a:rPr lang="lt-LT" smtClean="0"/>
              <a:t>2022-10-06</a:t>
            </a:fld>
            <a:endParaRPr lang="lt-LT"/>
          </a:p>
        </p:txBody>
      </p:sp>
      <p:sp>
        <p:nvSpPr>
          <p:cNvPr id="6" name="Poraštės vietos rezervavimo ženklas 5"/>
          <p:cNvSpPr>
            <a:spLocks noGrp="1"/>
          </p:cNvSpPr>
          <p:nvPr>
            <p:ph type="ftr" sz="quarter" idx="11"/>
          </p:nvPr>
        </p:nvSpPr>
        <p:spPr/>
        <p:txBody>
          <a:bodyPr/>
          <a:lstStyle/>
          <a:p>
            <a:r>
              <a:rPr lang="lt-LT"/>
              <a:t>Projekto „Savivaldos parama suaugusiųjų švietimui“ sklaidos renginys 2022 06 10, Šiauliai</a:t>
            </a:r>
          </a:p>
        </p:txBody>
      </p:sp>
      <p:sp>
        <p:nvSpPr>
          <p:cNvPr id="7" name="Skaidrės numerio vietos rezervavimo ženklas 6"/>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77988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p:cNvSpPr>
            <a:spLocks noGrp="1"/>
          </p:cNvSpPr>
          <p:nvPr>
            <p:ph type="dt" sz="half" idx="10"/>
          </p:nvPr>
        </p:nvSpPr>
        <p:spPr/>
        <p:txBody>
          <a:bodyPr/>
          <a:lstStyle/>
          <a:p>
            <a:fld id="{8C4DF273-1975-40A5-98BB-7D04A1EB3050}" type="datetime1">
              <a:rPr lang="lt-LT" smtClean="0"/>
              <a:t>2022-10-06</a:t>
            </a:fld>
            <a:endParaRPr lang="lt-LT"/>
          </a:p>
        </p:txBody>
      </p:sp>
      <p:sp>
        <p:nvSpPr>
          <p:cNvPr id="8" name="Poraštės vietos rezervavimo ženklas 7"/>
          <p:cNvSpPr>
            <a:spLocks noGrp="1"/>
          </p:cNvSpPr>
          <p:nvPr>
            <p:ph type="ftr" sz="quarter" idx="11"/>
          </p:nvPr>
        </p:nvSpPr>
        <p:spPr/>
        <p:txBody>
          <a:bodyPr/>
          <a:lstStyle/>
          <a:p>
            <a:r>
              <a:rPr lang="lt-LT"/>
              <a:t>Projekto „Savivaldos parama suaugusiųjų švietimui“ sklaidos renginys 2022 06 10, Šiauliai</a:t>
            </a:r>
          </a:p>
        </p:txBody>
      </p:sp>
      <p:sp>
        <p:nvSpPr>
          <p:cNvPr id="9" name="Skaidrės numerio vietos rezervavimo ženklas 8"/>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2092443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Datos vietos rezervavimo ženklas 2"/>
          <p:cNvSpPr>
            <a:spLocks noGrp="1"/>
          </p:cNvSpPr>
          <p:nvPr>
            <p:ph type="dt" sz="half" idx="10"/>
          </p:nvPr>
        </p:nvSpPr>
        <p:spPr/>
        <p:txBody>
          <a:bodyPr/>
          <a:lstStyle/>
          <a:p>
            <a:fld id="{85A111F2-B90F-414A-A2DF-27DAC7BFD3A0}" type="datetime1">
              <a:rPr lang="lt-LT" smtClean="0"/>
              <a:t>2022-10-06</a:t>
            </a:fld>
            <a:endParaRPr lang="lt-LT"/>
          </a:p>
        </p:txBody>
      </p:sp>
      <p:sp>
        <p:nvSpPr>
          <p:cNvPr id="4" name="Poraštės vietos rezervavimo ženklas 3"/>
          <p:cNvSpPr>
            <a:spLocks noGrp="1"/>
          </p:cNvSpPr>
          <p:nvPr>
            <p:ph type="ftr" sz="quarter" idx="11"/>
          </p:nvPr>
        </p:nvSpPr>
        <p:spPr/>
        <p:txBody>
          <a:bodyPr/>
          <a:lstStyle/>
          <a:p>
            <a:r>
              <a:rPr lang="lt-LT"/>
              <a:t>Projekto „Savivaldos parama suaugusiųjų švietimui“ sklaidos renginys 2022 06 10, Šiauliai</a:t>
            </a:r>
          </a:p>
        </p:txBody>
      </p:sp>
      <p:sp>
        <p:nvSpPr>
          <p:cNvPr id="5" name="Skaidrės numerio vietos rezervavimo ženklas 4"/>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365125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C0DB4C0C-0FAC-4962-9AFB-B798B390F8B0}" type="datetime1">
              <a:rPr lang="lt-LT" smtClean="0"/>
              <a:t>2022-10-06</a:t>
            </a:fld>
            <a:endParaRPr lang="lt-LT"/>
          </a:p>
        </p:txBody>
      </p:sp>
      <p:sp>
        <p:nvSpPr>
          <p:cNvPr id="3" name="Poraštės vietos rezervavimo ženklas 2"/>
          <p:cNvSpPr>
            <a:spLocks noGrp="1"/>
          </p:cNvSpPr>
          <p:nvPr>
            <p:ph type="ftr" sz="quarter" idx="11"/>
          </p:nvPr>
        </p:nvSpPr>
        <p:spPr/>
        <p:txBody>
          <a:bodyPr/>
          <a:lstStyle/>
          <a:p>
            <a:r>
              <a:rPr lang="lt-LT"/>
              <a:t>Projekto „Savivaldos parama suaugusiųjų švietimui“ sklaidos renginys 2022 06 10, Šiauliai</a:t>
            </a:r>
          </a:p>
        </p:txBody>
      </p:sp>
      <p:sp>
        <p:nvSpPr>
          <p:cNvPr id="4" name="Skaidrės numerio vietos rezervavimo ženklas 3"/>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1313610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F9A4625C-8B3D-4A03-82A2-94968706912A}" type="datetime1">
              <a:rPr lang="lt-LT" smtClean="0"/>
              <a:t>2022-10-06</a:t>
            </a:fld>
            <a:endParaRPr lang="lt-LT"/>
          </a:p>
        </p:txBody>
      </p:sp>
      <p:sp>
        <p:nvSpPr>
          <p:cNvPr id="6" name="Poraštės vietos rezervavimo ženklas 5"/>
          <p:cNvSpPr>
            <a:spLocks noGrp="1"/>
          </p:cNvSpPr>
          <p:nvPr>
            <p:ph type="ftr" sz="quarter" idx="11"/>
          </p:nvPr>
        </p:nvSpPr>
        <p:spPr/>
        <p:txBody>
          <a:bodyPr/>
          <a:lstStyle/>
          <a:p>
            <a:r>
              <a:rPr lang="lt-LT"/>
              <a:t>Projekto „Savivaldos parama suaugusiųjų švietimui“ sklaidos renginys 2022 06 10, Šiauliai</a:t>
            </a:r>
          </a:p>
        </p:txBody>
      </p:sp>
      <p:sp>
        <p:nvSpPr>
          <p:cNvPr id="7" name="Skaidrės numerio vietos rezervavimo ženklas 6"/>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327333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60E7A29B-BA69-46C4-BB3A-95B1A77DF4E3}" type="datetime1">
              <a:rPr lang="lt-LT" smtClean="0"/>
              <a:t>2022-10-06</a:t>
            </a:fld>
            <a:endParaRPr lang="lt-LT"/>
          </a:p>
        </p:txBody>
      </p:sp>
      <p:sp>
        <p:nvSpPr>
          <p:cNvPr id="6" name="Poraštės vietos rezervavimo ženklas 5"/>
          <p:cNvSpPr>
            <a:spLocks noGrp="1"/>
          </p:cNvSpPr>
          <p:nvPr>
            <p:ph type="ftr" sz="quarter" idx="11"/>
          </p:nvPr>
        </p:nvSpPr>
        <p:spPr/>
        <p:txBody>
          <a:bodyPr/>
          <a:lstStyle/>
          <a:p>
            <a:r>
              <a:rPr lang="lt-LT"/>
              <a:t>Projekto „Savivaldos parama suaugusiųjų švietimui“ sklaidos renginys 2022 06 10, Šiauliai</a:t>
            </a:r>
          </a:p>
        </p:txBody>
      </p:sp>
      <p:sp>
        <p:nvSpPr>
          <p:cNvPr id="7" name="Skaidrės numerio vietos rezervavimo ženklas 6"/>
          <p:cNvSpPr>
            <a:spLocks noGrp="1"/>
          </p:cNvSpPr>
          <p:nvPr>
            <p:ph type="sldNum" sz="quarter" idx="12"/>
          </p:nvPr>
        </p:nvSpPr>
        <p:spPr/>
        <p:txBody>
          <a:bodyPr/>
          <a:lstStyle/>
          <a:p>
            <a:fld id="{94FAF080-209C-406E-8504-909141440612}" type="slidenum">
              <a:rPr lang="lt-LT" smtClean="0"/>
              <a:t>‹#›</a:t>
            </a:fld>
            <a:endParaRPr lang="lt-LT"/>
          </a:p>
        </p:txBody>
      </p:sp>
    </p:spTree>
    <p:extLst>
      <p:ext uri="{BB962C8B-B14F-4D97-AF65-F5344CB8AC3E}">
        <p14:creationId xmlns:p14="http://schemas.microsoft.com/office/powerpoint/2010/main" val="3461530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DE4BA-E53F-4B47-BC63-342D288F27B7}" type="datetime1">
              <a:rPr lang="lt-LT" smtClean="0"/>
              <a:t>2022-10-06</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lt-LT"/>
              <a:t>Projekto „Savivaldos parama suaugusiųjų švietimui“ sklaidos renginys 2022 06 10, Šiauliai</a:t>
            </a:r>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FAF080-209C-406E-8504-909141440612}" type="slidenum">
              <a:rPr lang="lt-LT" smtClean="0"/>
              <a:t>‹#›</a:t>
            </a:fld>
            <a:endParaRPr lang="lt-LT"/>
          </a:p>
        </p:txBody>
      </p:sp>
    </p:spTree>
    <p:extLst>
      <p:ext uri="{BB962C8B-B14F-4D97-AF65-F5344CB8AC3E}">
        <p14:creationId xmlns:p14="http://schemas.microsoft.com/office/powerpoint/2010/main" val="382542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descr="https://lh5.googleusercontent.com/v4xdWOFaj6mIkZtSa5iz549FU2WO5DGNDx8Y5bg-26Rv7yLFbccYopJqBl1bSlI9Laum13snr1CVETOFQ4Jech92df23Lp1U0T1HCzLroPh23BAHWgGntNjHzcQr1A"/>
          <p:cNvPicPr/>
          <p:nvPr/>
        </p:nvPicPr>
        <p:blipFill>
          <a:blip r:embed="rId2">
            <a:extLst>
              <a:ext uri="{28A0092B-C50C-407E-A947-70E740481C1C}">
                <a14:useLocalDpi xmlns:a14="http://schemas.microsoft.com/office/drawing/2010/main" val="0"/>
              </a:ext>
            </a:extLst>
          </a:blip>
          <a:srcRect/>
          <a:stretch>
            <a:fillRect/>
          </a:stretch>
        </p:blipFill>
        <p:spPr bwMode="auto">
          <a:xfrm>
            <a:off x="1317673" y="185444"/>
            <a:ext cx="2770750" cy="1986255"/>
          </a:xfrm>
          <a:prstGeom prst="rect">
            <a:avLst/>
          </a:prstGeom>
          <a:noFill/>
          <a:ln>
            <a:noFill/>
          </a:ln>
        </p:spPr>
      </p:pic>
      <p:sp>
        <p:nvSpPr>
          <p:cNvPr id="2" name="Pavadinimas 1"/>
          <p:cNvSpPr>
            <a:spLocks noGrp="1"/>
          </p:cNvSpPr>
          <p:nvPr>
            <p:ph type="ctrTitle"/>
          </p:nvPr>
        </p:nvSpPr>
        <p:spPr>
          <a:xfrm>
            <a:off x="1699846" y="2171699"/>
            <a:ext cx="9144000" cy="2387600"/>
          </a:xfrm>
        </p:spPr>
        <p:txBody>
          <a:bodyPr>
            <a:normAutofit fontScale="90000"/>
          </a:bodyPr>
          <a:lstStyle/>
          <a:p>
            <a:r>
              <a:rPr lang="lt-LT" dirty="0" smtClean="0"/>
              <a:t/>
            </a:r>
            <a:br>
              <a:rPr lang="lt-LT" dirty="0" smtClean="0"/>
            </a:br>
            <a:r>
              <a:rPr lang="lt-LT" dirty="0"/>
              <a:t>Neformalus suaugusiųjų švietimas: lūkesčiai ir galimybės Šiaulių mieste</a:t>
            </a:r>
          </a:p>
        </p:txBody>
      </p:sp>
      <p:sp>
        <p:nvSpPr>
          <p:cNvPr id="3" name="Antrinis pavadinimas 2"/>
          <p:cNvSpPr>
            <a:spLocks noGrp="1"/>
          </p:cNvSpPr>
          <p:nvPr>
            <p:ph type="subTitle" idx="1"/>
          </p:nvPr>
        </p:nvSpPr>
        <p:spPr>
          <a:xfrm>
            <a:off x="1910860" y="4991223"/>
            <a:ext cx="9144000" cy="1655762"/>
          </a:xfrm>
        </p:spPr>
        <p:txBody>
          <a:bodyPr>
            <a:normAutofit/>
          </a:bodyPr>
          <a:lstStyle/>
          <a:p>
            <a:pPr algn="r"/>
            <a:r>
              <a:rPr lang="lt-LT" dirty="0" smtClean="0"/>
              <a:t>Vilma Tubutienė</a:t>
            </a:r>
          </a:p>
          <a:p>
            <a:pPr algn="r"/>
            <a:r>
              <a:rPr lang="lt-LT" dirty="0" smtClean="0"/>
              <a:t>Šiaulių </a:t>
            </a:r>
            <a:r>
              <a:rPr lang="lt-LT" dirty="0"/>
              <a:t>miesto savivaldybės švietimo centras</a:t>
            </a:r>
          </a:p>
          <a:p>
            <a:pPr algn="r"/>
            <a:endParaRPr lang="lt-LT" b="1" dirty="0"/>
          </a:p>
        </p:txBody>
      </p:sp>
      <p:pic>
        <p:nvPicPr>
          <p:cNvPr id="5" name="Paveikslėlis 4"/>
          <p:cNvPicPr>
            <a:picLocks noChangeAspect="1"/>
          </p:cNvPicPr>
          <p:nvPr/>
        </p:nvPicPr>
        <p:blipFill>
          <a:blip r:embed="rId3"/>
          <a:stretch>
            <a:fillRect/>
          </a:stretch>
        </p:blipFill>
        <p:spPr>
          <a:xfrm>
            <a:off x="9505117" y="358589"/>
            <a:ext cx="1639966" cy="1639966"/>
          </a:xfrm>
          <a:prstGeom prst="rect">
            <a:avLst/>
          </a:prstGeom>
        </p:spPr>
      </p:pic>
    </p:spTree>
    <p:extLst>
      <p:ext uri="{BB962C8B-B14F-4D97-AF65-F5344CB8AC3E}">
        <p14:creationId xmlns:p14="http://schemas.microsoft.com/office/powerpoint/2010/main" val="179346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vadinimas 4"/>
          <p:cNvSpPr>
            <a:spLocks noGrp="1"/>
          </p:cNvSpPr>
          <p:nvPr>
            <p:ph type="title"/>
          </p:nvPr>
        </p:nvSpPr>
        <p:spPr/>
        <p:txBody>
          <a:bodyPr>
            <a:noAutofit/>
          </a:bodyPr>
          <a:lstStyle/>
          <a:p>
            <a:r>
              <a:rPr lang="lt-LT" sz="3200" b="1" dirty="0"/>
              <a:t>Europos valstybių pasiskirstymas pagal menkai kvalifikuotų gyventojų dalį, jų įsitraukimą į suaugusiųjų švietimą ir valstybės paramą menkai kvalifikuotų gyventojų </a:t>
            </a:r>
            <a:r>
              <a:rPr lang="lt-LT" sz="3200" b="1" dirty="0" err="1"/>
              <a:t>tobulinimosi</a:t>
            </a:r>
            <a:r>
              <a:rPr lang="lt-LT" sz="3200" b="1" dirty="0"/>
              <a:t> procesui </a:t>
            </a:r>
          </a:p>
        </p:txBody>
      </p:sp>
      <p:graphicFrame>
        <p:nvGraphicFramePr>
          <p:cNvPr id="7" name="Objektas 6"/>
          <p:cNvGraphicFramePr>
            <a:graphicFrameLocks noChangeAspect="1"/>
          </p:cNvGraphicFramePr>
          <p:nvPr>
            <p:extLst>
              <p:ext uri="{D42A27DB-BD31-4B8C-83A1-F6EECF244321}">
                <p14:modId xmlns:p14="http://schemas.microsoft.com/office/powerpoint/2010/main" val="1744700194"/>
              </p:ext>
            </p:extLst>
          </p:nvPr>
        </p:nvGraphicFramePr>
        <p:xfrm>
          <a:off x="2384181" y="2013927"/>
          <a:ext cx="7973158" cy="4501779"/>
        </p:xfrm>
        <a:graphic>
          <a:graphicData uri="http://schemas.openxmlformats.org/presentationml/2006/ole">
            <mc:AlternateContent xmlns:mc="http://schemas.openxmlformats.org/markup-compatibility/2006">
              <mc:Choice xmlns:v="urn:schemas-microsoft-com:vml" Requires="v">
                <p:oleObj spid="_x0000_s2060" name="Rastrinis vaizdas" r:id="rId3" imgW="7124760" imgH="4023360" progId="Paint.Picture">
                  <p:embed/>
                </p:oleObj>
              </mc:Choice>
              <mc:Fallback>
                <p:oleObj name="Rastrinis vaizdas" r:id="rId3" imgW="7124760" imgH="4023360" progId="Paint.Picture">
                  <p:embed/>
                  <p:pic>
                    <p:nvPicPr>
                      <p:cNvPr id="0" name=""/>
                      <p:cNvPicPr/>
                      <p:nvPr/>
                    </p:nvPicPr>
                    <p:blipFill>
                      <a:blip r:embed="rId4"/>
                      <a:stretch>
                        <a:fillRect/>
                      </a:stretch>
                    </p:blipFill>
                    <p:spPr>
                      <a:xfrm>
                        <a:off x="2384181" y="2013927"/>
                        <a:ext cx="7973158" cy="4501779"/>
                      </a:xfrm>
                      <a:prstGeom prst="rect">
                        <a:avLst/>
                      </a:prstGeom>
                    </p:spPr>
                  </p:pic>
                </p:oleObj>
              </mc:Fallback>
            </mc:AlternateContent>
          </a:graphicData>
        </a:graphic>
      </p:graphicFrame>
      <p:sp>
        <p:nvSpPr>
          <p:cNvPr id="8" name="TextBox 7"/>
          <p:cNvSpPr txBox="1"/>
          <p:nvPr/>
        </p:nvSpPr>
        <p:spPr>
          <a:xfrm>
            <a:off x="122767" y="6198255"/>
            <a:ext cx="4114800" cy="523220"/>
          </a:xfrm>
          <a:prstGeom prst="rect">
            <a:avLst/>
          </a:prstGeom>
          <a:noFill/>
        </p:spPr>
        <p:txBody>
          <a:bodyPr wrap="square" rtlCol="0">
            <a:spAutoFit/>
          </a:bodyPr>
          <a:lstStyle/>
          <a:p>
            <a:r>
              <a:rPr lang="lt-LT" sz="1400" i="1" dirty="0"/>
              <a:t>(</a:t>
            </a:r>
            <a:r>
              <a:rPr lang="en-US" sz="1400" i="1" dirty="0"/>
              <a:t>Adult education and training in Europe: Building inclusive pathways to skills and qualifications</a:t>
            </a:r>
            <a:r>
              <a:rPr lang="lt-LT" sz="1400" i="1" dirty="0"/>
              <a:t>, 2021)</a:t>
            </a:r>
          </a:p>
        </p:txBody>
      </p:sp>
      <p:sp>
        <p:nvSpPr>
          <p:cNvPr id="3" name="Skaidrės numerio vietos rezervavimo ženklas 2">
            <a:extLst>
              <a:ext uri="{FF2B5EF4-FFF2-40B4-BE49-F238E27FC236}">
                <a16:creationId xmlns:a16="http://schemas.microsoft.com/office/drawing/2014/main" id="{25DEAFB9-F21B-4206-AA1B-EEA98F493422}"/>
              </a:ext>
            </a:extLst>
          </p:cNvPr>
          <p:cNvSpPr>
            <a:spLocks noGrp="1"/>
          </p:cNvSpPr>
          <p:nvPr>
            <p:ph type="sldNum" sz="quarter" idx="12"/>
          </p:nvPr>
        </p:nvSpPr>
        <p:spPr/>
        <p:txBody>
          <a:bodyPr/>
          <a:lstStyle/>
          <a:p>
            <a:fld id="{94FAF080-209C-406E-8504-909141440612}" type="slidenum">
              <a:rPr lang="lt-LT" smtClean="0"/>
              <a:t>10</a:t>
            </a:fld>
            <a:endParaRPr lang="lt-LT"/>
          </a:p>
        </p:txBody>
      </p:sp>
    </p:spTree>
    <p:extLst>
      <p:ext uri="{BB962C8B-B14F-4D97-AF65-F5344CB8AC3E}">
        <p14:creationId xmlns:p14="http://schemas.microsoft.com/office/powerpoint/2010/main" val="72884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lstStyle/>
          <a:p>
            <a:r>
              <a:rPr lang="lt-LT" dirty="0"/>
              <a:t>Faktai</a:t>
            </a:r>
            <a:endParaRPr lang="lt-LT" sz="2400" dirty="0"/>
          </a:p>
        </p:txBody>
      </p:sp>
      <p:sp>
        <p:nvSpPr>
          <p:cNvPr id="4" name="Turinio vietos rezervavimo ženklas 3"/>
          <p:cNvSpPr>
            <a:spLocks noGrp="1"/>
          </p:cNvSpPr>
          <p:nvPr>
            <p:ph idx="1"/>
          </p:nvPr>
        </p:nvSpPr>
        <p:spPr>
          <a:xfrm>
            <a:off x="838200" y="2101361"/>
            <a:ext cx="10515600" cy="4075601"/>
          </a:xfrm>
        </p:spPr>
        <p:txBody>
          <a:bodyPr>
            <a:normAutofit/>
          </a:bodyPr>
          <a:lstStyle/>
          <a:p>
            <a:r>
              <a:rPr lang="lt-LT" dirty="0"/>
              <a:t>2008 m. Mokymosi visą gyvenimą užtikrinimo strategijoje užsibrėžta padidinti suaugusiųjų mokymosi visą gyvenimą rodiklį </a:t>
            </a:r>
            <a:r>
              <a:rPr lang="lt-LT" b="1" dirty="0"/>
              <a:t>iki 15 proc. </a:t>
            </a:r>
          </a:p>
          <a:p>
            <a:r>
              <a:rPr lang="lt-LT" dirty="0"/>
              <a:t>Asmenų dalyvavimas </a:t>
            </a:r>
            <a:r>
              <a:rPr lang="lt-LT" b="1" dirty="0"/>
              <a:t>neformaliojo švietimo veiklose </a:t>
            </a:r>
            <a:r>
              <a:rPr lang="lt-LT" dirty="0"/>
              <a:t>nežymiai didėja: 2011 m. – 5,4 proc., 2015 m. – 7,4 proc., 2019 m. – 8,2 proc. </a:t>
            </a:r>
          </a:p>
          <a:p>
            <a:r>
              <a:rPr lang="lt-LT" dirty="0"/>
              <a:t>2020 m. pagal </a:t>
            </a:r>
            <a:r>
              <a:rPr lang="lt-LT" b="1" dirty="0"/>
              <a:t>suaugusiųjų švietimo aprėptį </a:t>
            </a:r>
            <a:r>
              <a:rPr lang="lt-LT" dirty="0"/>
              <a:t>(mokymasis per paskutines 4 savaites iki apklausos) Lietuvos rodiklio reikšmė gerėjo ir artėjo prie apibendrinto ES valstybių vidurkio reikšmės – </a:t>
            </a:r>
            <a:r>
              <a:rPr lang="lt-LT" b="1" dirty="0"/>
              <a:t>7,2 </a:t>
            </a:r>
            <a:r>
              <a:rPr lang="lt-LT" dirty="0"/>
              <a:t>(9,2 EU). </a:t>
            </a:r>
          </a:p>
        </p:txBody>
      </p:sp>
      <p:sp>
        <p:nvSpPr>
          <p:cNvPr id="5" name="Skaidrės numerio vietos rezervavimo ženklas 4">
            <a:extLst>
              <a:ext uri="{FF2B5EF4-FFF2-40B4-BE49-F238E27FC236}">
                <a16:creationId xmlns:a16="http://schemas.microsoft.com/office/drawing/2014/main" id="{F0D96992-58C2-48B2-94DE-467BF0DD7A6C}"/>
              </a:ext>
            </a:extLst>
          </p:cNvPr>
          <p:cNvSpPr>
            <a:spLocks noGrp="1"/>
          </p:cNvSpPr>
          <p:nvPr>
            <p:ph type="sldNum" sz="quarter" idx="12"/>
          </p:nvPr>
        </p:nvSpPr>
        <p:spPr/>
        <p:txBody>
          <a:bodyPr/>
          <a:lstStyle/>
          <a:p>
            <a:fld id="{94FAF080-209C-406E-8504-909141440612}" type="slidenum">
              <a:rPr lang="lt-LT" smtClean="0"/>
              <a:t>11</a:t>
            </a:fld>
            <a:endParaRPr lang="lt-LT"/>
          </a:p>
        </p:txBody>
      </p:sp>
    </p:spTree>
    <p:extLst>
      <p:ext uri="{BB962C8B-B14F-4D97-AF65-F5344CB8AC3E}">
        <p14:creationId xmlns:p14="http://schemas.microsoft.com/office/powerpoint/2010/main" val="60276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vadinimas 5"/>
          <p:cNvSpPr>
            <a:spLocks noGrp="1"/>
          </p:cNvSpPr>
          <p:nvPr>
            <p:ph type="title"/>
          </p:nvPr>
        </p:nvSpPr>
        <p:spPr/>
        <p:txBody>
          <a:bodyPr>
            <a:noAutofit/>
          </a:bodyPr>
          <a:lstStyle/>
          <a:p>
            <a:r>
              <a:rPr lang="lt-LT" sz="2800" b="1" dirty="0"/>
              <a:t>25–64 metų amžiaus Europos gyventojų dalyvavimas švietimo veiklose 2020 m. (per paskutines 4 savaites iki apklausos) (proc.)</a:t>
            </a:r>
          </a:p>
        </p:txBody>
      </p:sp>
      <p:pic>
        <p:nvPicPr>
          <p:cNvPr id="7" name="Paveikslėlis 6"/>
          <p:cNvPicPr>
            <a:picLocks noChangeAspect="1"/>
          </p:cNvPicPr>
          <p:nvPr/>
        </p:nvPicPr>
        <p:blipFill>
          <a:blip r:embed="rId2"/>
          <a:stretch>
            <a:fillRect/>
          </a:stretch>
        </p:blipFill>
        <p:spPr>
          <a:xfrm>
            <a:off x="101598" y="1690688"/>
            <a:ext cx="11988803" cy="4753710"/>
          </a:xfrm>
          <a:prstGeom prst="rect">
            <a:avLst/>
          </a:prstGeom>
        </p:spPr>
      </p:pic>
      <p:sp>
        <p:nvSpPr>
          <p:cNvPr id="8" name="Stačiakampis 7"/>
          <p:cNvSpPr/>
          <p:nvPr/>
        </p:nvSpPr>
        <p:spPr>
          <a:xfrm>
            <a:off x="177798" y="6076331"/>
            <a:ext cx="3801535" cy="646331"/>
          </a:xfrm>
          <a:prstGeom prst="rect">
            <a:avLst/>
          </a:prstGeom>
        </p:spPr>
        <p:txBody>
          <a:bodyPr wrap="square">
            <a:spAutoFit/>
          </a:bodyPr>
          <a:lstStyle/>
          <a:p>
            <a:r>
              <a:rPr lang="lt-LT" dirty="0"/>
              <a:t>(Mokytis niekada nevėlu, arba suaugusiųjų švietimas Lietuvoje, 2021)</a:t>
            </a:r>
          </a:p>
        </p:txBody>
      </p:sp>
      <p:sp>
        <p:nvSpPr>
          <p:cNvPr id="3" name="Skaidrės numerio vietos rezervavimo ženklas 2">
            <a:extLst>
              <a:ext uri="{FF2B5EF4-FFF2-40B4-BE49-F238E27FC236}">
                <a16:creationId xmlns:a16="http://schemas.microsoft.com/office/drawing/2014/main" id="{33042F9E-DB5B-43D8-B3F7-F40134809E02}"/>
              </a:ext>
            </a:extLst>
          </p:cNvPr>
          <p:cNvSpPr>
            <a:spLocks noGrp="1"/>
          </p:cNvSpPr>
          <p:nvPr>
            <p:ph type="sldNum" sz="quarter" idx="12"/>
          </p:nvPr>
        </p:nvSpPr>
        <p:spPr/>
        <p:txBody>
          <a:bodyPr/>
          <a:lstStyle/>
          <a:p>
            <a:fld id="{94FAF080-209C-406E-8504-909141440612}" type="slidenum">
              <a:rPr lang="lt-LT" smtClean="0"/>
              <a:t>12</a:t>
            </a:fld>
            <a:endParaRPr lang="lt-LT"/>
          </a:p>
        </p:txBody>
      </p:sp>
    </p:spTree>
    <p:extLst>
      <p:ext uri="{BB962C8B-B14F-4D97-AF65-F5344CB8AC3E}">
        <p14:creationId xmlns:p14="http://schemas.microsoft.com/office/powerpoint/2010/main" val="2069626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p:txBody>
          <a:bodyPr>
            <a:noAutofit/>
          </a:bodyPr>
          <a:lstStyle/>
          <a:p>
            <a:r>
              <a:rPr lang="lt-LT" sz="3200" dirty="0"/>
              <a:t>25–64 metų amžiaus ES ir Lietuvos gyventojų dalyvavimas švietimo veiklose 2015–2020 m. (per paskutines 4 savaites iki apklausos) (proc.)</a:t>
            </a:r>
          </a:p>
        </p:txBody>
      </p:sp>
      <p:pic>
        <p:nvPicPr>
          <p:cNvPr id="5" name="Paveikslėlis 4"/>
          <p:cNvPicPr>
            <a:picLocks noChangeAspect="1"/>
          </p:cNvPicPr>
          <p:nvPr/>
        </p:nvPicPr>
        <p:blipFill>
          <a:blip r:embed="rId2"/>
          <a:stretch>
            <a:fillRect/>
          </a:stretch>
        </p:blipFill>
        <p:spPr>
          <a:xfrm>
            <a:off x="260889" y="2422971"/>
            <a:ext cx="11177851" cy="3524334"/>
          </a:xfrm>
          <a:prstGeom prst="rect">
            <a:avLst/>
          </a:prstGeom>
        </p:spPr>
      </p:pic>
      <p:sp>
        <p:nvSpPr>
          <p:cNvPr id="6" name="Stačiakampis 5"/>
          <p:cNvSpPr/>
          <p:nvPr/>
        </p:nvSpPr>
        <p:spPr>
          <a:xfrm>
            <a:off x="427891" y="5947305"/>
            <a:ext cx="6623539" cy="369332"/>
          </a:xfrm>
          <a:prstGeom prst="rect">
            <a:avLst/>
          </a:prstGeom>
        </p:spPr>
        <p:txBody>
          <a:bodyPr wrap="square">
            <a:spAutoFit/>
          </a:bodyPr>
          <a:lstStyle/>
          <a:p>
            <a:r>
              <a:rPr lang="lt-LT" i="1" dirty="0"/>
              <a:t>Mokytis niekada nevėlu, arba suaugusiųjų švietimas Lietuvoje, 2021</a:t>
            </a:r>
          </a:p>
        </p:txBody>
      </p:sp>
      <p:sp>
        <p:nvSpPr>
          <p:cNvPr id="3" name="Skaidrės numerio vietos rezervavimo ženklas 2">
            <a:extLst>
              <a:ext uri="{FF2B5EF4-FFF2-40B4-BE49-F238E27FC236}">
                <a16:creationId xmlns:a16="http://schemas.microsoft.com/office/drawing/2014/main" id="{960BBC70-E65B-4981-8AD6-47B30CA91C5D}"/>
              </a:ext>
            </a:extLst>
          </p:cNvPr>
          <p:cNvSpPr>
            <a:spLocks noGrp="1"/>
          </p:cNvSpPr>
          <p:nvPr>
            <p:ph type="sldNum" sz="quarter" idx="12"/>
          </p:nvPr>
        </p:nvSpPr>
        <p:spPr/>
        <p:txBody>
          <a:bodyPr/>
          <a:lstStyle/>
          <a:p>
            <a:fld id="{94FAF080-209C-406E-8504-909141440612}" type="slidenum">
              <a:rPr lang="lt-LT" smtClean="0"/>
              <a:t>13</a:t>
            </a:fld>
            <a:endParaRPr lang="lt-LT"/>
          </a:p>
        </p:txBody>
      </p:sp>
    </p:spTree>
    <p:extLst>
      <p:ext uri="{BB962C8B-B14F-4D97-AF65-F5344CB8AC3E}">
        <p14:creationId xmlns:p14="http://schemas.microsoft.com/office/powerpoint/2010/main" val="107647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r>
              <a:rPr lang="lt-LT" sz="3100" b="1" dirty="0"/>
              <a:t>25–64 metų amžiaus suaugusiųjų dalyvavimas švietimo veiklose 2020 m. (per paskutines 4 savaites iki apklausos) ES ir Lietuvoje pagal lytį, amžių, įgytą išsilavinimą ir užimtumo statusą (proc.)</a:t>
            </a:r>
          </a:p>
        </p:txBody>
      </p:sp>
      <p:pic>
        <p:nvPicPr>
          <p:cNvPr id="3" name="Paveikslėlis 2"/>
          <p:cNvPicPr>
            <a:picLocks noChangeAspect="1"/>
          </p:cNvPicPr>
          <p:nvPr/>
        </p:nvPicPr>
        <p:blipFill>
          <a:blip r:embed="rId2"/>
          <a:stretch>
            <a:fillRect/>
          </a:stretch>
        </p:blipFill>
        <p:spPr>
          <a:xfrm>
            <a:off x="381299" y="1907909"/>
            <a:ext cx="11429401" cy="4009334"/>
          </a:xfrm>
          <a:prstGeom prst="rect">
            <a:avLst/>
          </a:prstGeom>
        </p:spPr>
      </p:pic>
      <p:sp>
        <p:nvSpPr>
          <p:cNvPr id="5" name="Stačiakampis 4"/>
          <p:cNvSpPr/>
          <p:nvPr/>
        </p:nvSpPr>
        <p:spPr>
          <a:xfrm>
            <a:off x="381298" y="6051258"/>
            <a:ext cx="6828393" cy="369332"/>
          </a:xfrm>
          <a:prstGeom prst="rect">
            <a:avLst/>
          </a:prstGeom>
        </p:spPr>
        <p:txBody>
          <a:bodyPr wrap="square">
            <a:spAutoFit/>
          </a:bodyPr>
          <a:lstStyle/>
          <a:p>
            <a:r>
              <a:rPr lang="lt-LT" i="1" dirty="0"/>
              <a:t>Mokytis niekada nevėlu, arba suaugusiųjų švietimas Lietuvoje, 2021</a:t>
            </a:r>
          </a:p>
        </p:txBody>
      </p:sp>
      <p:sp>
        <p:nvSpPr>
          <p:cNvPr id="6" name="Skaidrės numerio vietos rezervavimo ženklas 5">
            <a:extLst>
              <a:ext uri="{FF2B5EF4-FFF2-40B4-BE49-F238E27FC236}">
                <a16:creationId xmlns:a16="http://schemas.microsoft.com/office/drawing/2014/main" id="{33A58D87-CECB-4451-8F0E-E93F03B28DAC}"/>
              </a:ext>
            </a:extLst>
          </p:cNvPr>
          <p:cNvSpPr>
            <a:spLocks noGrp="1"/>
          </p:cNvSpPr>
          <p:nvPr>
            <p:ph type="sldNum" sz="quarter" idx="12"/>
          </p:nvPr>
        </p:nvSpPr>
        <p:spPr/>
        <p:txBody>
          <a:bodyPr/>
          <a:lstStyle/>
          <a:p>
            <a:fld id="{94FAF080-209C-406E-8504-909141440612}" type="slidenum">
              <a:rPr lang="lt-LT" smtClean="0"/>
              <a:t>14</a:t>
            </a:fld>
            <a:endParaRPr lang="lt-LT"/>
          </a:p>
        </p:txBody>
      </p:sp>
    </p:spTree>
    <p:extLst>
      <p:ext uri="{BB962C8B-B14F-4D97-AF65-F5344CB8AC3E}">
        <p14:creationId xmlns:p14="http://schemas.microsoft.com/office/powerpoint/2010/main" val="2644772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pt-BR" dirty="0"/>
              <a:t> „Neformaliojo švietimo įgyvendinimas šalies regionuose“</a:t>
            </a:r>
            <a:r>
              <a:rPr lang="lt-LT" dirty="0"/>
              <a:t>, 2020</a:t>
            </a:r>
          </a:p>
        </p:txBody>
      </p:sp>
      <p:sp>
        <p:nvSpPr>
          <p:cNvPr id="4" name="Teksto vietos rezervavimo ženklas 3"/>
          <p:cNvSpPr>
            <a:spLocks noGrp="1"/>
          </p:cNvSpPr>
          <p:nvPr>
            <p:ph type="body" idx="1"/>
          </p:nvPr>
        </p:nvSpPr>
        <p:spPr/>
        <p:txBody>
          <a:bodyPr/>
          <a:lstStyle/>
          <a:p>
            <a:r>
              <a:rPr lang="lt-LT" dirty="0"/>
              <a:t>Tyrimas atskleidė, kad įgyvendinant neformalųjį suaugusiųjų švietimą:</a:t>
            </a:r>
          </a:p>
        </p:txBody>
      </p:sp>
      <p:sp>
        <p:nvSpPr>
          <p:cNvPr id="5" name="Turinio vietos rezervavimo ženklas 4"/>
          <p:cNvSpPr>
            <a:spLocks noGrp="1"/>
          </p:cNvSpPr>
          <p:nvPr>
            <p:ph sz="half" idx="2"/>
          </p:nvPr>
        </p:nvSpPr>
        <p:spPr>
          <a:solidFill>
            <a:schemeClr val="tx2">
              <a:lumMod val="20000"/>
              <a:lumOff val="80000"/>
            </a:schemeClr>
          </a:solidFill>
        </p:spPr>
        <p:txBody>
          <a:bodyPr>
            <a:normAutofit fontScale="70000" lnSpcReduction="20000"/>
          </a:bodyPr>
          <a:lstStyle/>
          <a:p>
            <a:r>
              <a:rPr lang="lt-LT" dirty="0"/>
              <a:t>didelių iššūkių kelia skirtingos NSŠ sampratos tarp politikų, švietimo koordinatorių ir vietos gyventojų,</a:t>
            </a:r>
          </a:p>
          <a:p>
            <a:r>
              <a:rPr lang="lt-LT" dirty="0"/>
              <a:t>suaugusiųjų mokymosi poreikiai netiriami,</a:t>
            </a:r>
          </a:p>
          <a:p>
            <a:r>
              <a:rPr lang="lt-LT" dirty="0"/>
              <a:t>masiškai „iš viršaus“ organizuojami mokymai neatliepia gyventojų poreikių,</a:t>
            </a:r>
          </a:p>
          <a:p>
            <a:r>
              <a:rPr lang="lt-LT" dirty="0"/>
              <a:t>nėra finansavimo garantijų, neužtikrinama kokybė, nenustatyti kokybės vertinimo kriterijai,</a:t>
            </a:r>
          </a:p>
          <a:p>
            <a:r>
              <a:rPr lang="lt-LT" dirty="0"/>
              <a:t>suaugusiųjų švietimo koordinatoriai veikia pagal savo supratimą ir galimybes,</a:t>
            </a:r>
          </a:p>
          <a:p>
            <a:r>
              <a:rPr lang="lt-LT" dirty="0"/>
              <a:t>ženkliai skiriasi miesto ir kaimo bendruomenių mokymosi galimybės.</a:t>
            </a:r>
          </a:p>
          <a:p>
            <a:endParaRPr lang="lt-LT" dirty="0"/>
          </a:p>
        </p:txBody>
      </p:sp>
      <p:sp>
        <p:nvSpPr>
          <p:cNvPr id="6" name="Teksto vietos rezervavimo ženklas 5"/>
          <p:cNvSpPr>
            <a:spLocks noGrp="1"/>
          </p:cNvSpPr>
          <p:nvPr>
            <p:ph type="body" sz="quarter" idx="3"/>
          </p:nvPr>
        </p:nvSpPr>
        <p:spPr/>
        <p:txBody>
          <a:bodyPr>
            <a:normAutofit fontScale="92500" lnSpcReduction="20000"/>
          </a:bodyPr>
          <a:lstStyle/>
          <a:p>
            <a:r>
              <a:rPr lang="lt-LT" dirty="0"/>
              <a:t>Tyrime pateikiamos rekomendacijos nacionalinio ir savivaldybių lygmens švietimo politikams:</a:t>
            </a:r>
          </a:p>
        </p:txBody>
      </p:sp>
      <p:sp>
        <p:nvSpPr>
          <p:cNvPr id="7" name="Turinio vietos rezervavimo ženklas 6"/>
          <p:cNvSpPr>
            <a:spLocks noGrp="1"/>
          </p:cNvSpPr>
          <p:nvPr>
            <p:ph sz="quarter" idx="4"/>
          </p:nvPr>
        </p:nvSpPr>
        <p:spPr>
          <a:solidFill>
            <a:schemeClr val="accent4">
              <a:lumMod val="20000"/>
              <a:lumOff val="80000"/>
            </a:schemeClr>
          </a:solidFill>
        </p:spPr>
        <p:txBody>
          <a:bodyPr>
            <a:normAutofit fontScale="77500" lnSpcReduction="20000"/>
          </a:bodyPr>
          <a:lstStyle/>
          <a:p>
            <a:r>
              <a:rPr lang="lt-LT" dirty="0"/>
              <a:t>įtraukti į sprendimų priėmimą ir įgyvendinimą visas suinteresuotas šalis,</a:t>
            </a:r>
          </a:p>
          <a:p>
            <a:r>
              <a:rPr lang="lt-LT" dirty="0"/>
              <a:t>užtikrinti nacionalinių koordinuojančių institucijų partnerystę su savivaldybių NSŠ koordinatoriais,</a:t>
            </a:r>
          </a:p>
          <a:p>
            <a:r>
              <a:rPr lang="lt-LT" dirty="0"/>
              <a:t>reguliariai atlikti suaugusiųjų mokymosi poreikių tyrimus,</a:t>
            </a:r>
          </a:p>
          <a:p>
            <a:r>
              <a:rPr lang="lt-LT" dirty="0"/>
              <a:t>parengti rekomendacines NSŠ programų kokybės gaires,</a:t>
            </a:r>
          </a:p>
          <a:p>
            <a:r>
              <a:rPr lang="lt-LT" dirty="0"/>
              <a:t>įsteigti visose savivaldybėse etatinę koordinatoriaus pareigybę,</a:t>
            </a:r>
          </a:p>
          <a:p>
            <a:r>
              <a:rPr lang="lt-LT" dirty="0"/>
              <a:t>skirti tikslinį finansavimą NSŠ.</a:t>
            </a:r>
          </a:p>
          <a:p>
            <a:endParaRPr lang="lt-LT" dirty="0"/>
          </a:p>
        </p:txBody>
      </p:sp>
      <p:sp>
        <p:nvSpPr>
          <p:cNvPr id="8" name="Skaidrės numerio vietos rezervavimo ženklas 7">
            <a:extLst>
              <a:ext uri="{FF2B5EF4-FFF2-40B4-BE49-F238E27FC236}">
                <a16:creationId xmlns:a16="http://schemas.microsoft.com/office/drawing/2014/main" id="{13084CA9-FF34-49E5-A49E-C01E6C82FD86}"/>
              </a:ext>
            </a:extLst>
          </p:cNvPr>
          <p:cNvSpPr>
            <a:spLocks noGrp="1"/>
          </p:cNvSpPr>
          <p:nvPr>
            <p:ph type="sldNum" sz="quarter" idx="12"/>
          </p:nvPr>
        </p:nvSpPr>
        <p:spPr/>
        <p:txBody>
          <a:bodyPr/>
          <a:lstStyle/>
          <a:p>
            <a:fld id="{94FAF080-209C-406E-8504-909141440612}" type="slidenum">
              <a:rPr lang="lt-LT" smtClean="0"/>
              <a:t>15</a:t>
            </a:fld>
            <a:endParaRPr lang="lt-LT"/>
          </a:p>
        </p:txBody>
      </p:sp>
    </p:spTree>
    <p:extLst>
      <p:ext uri="{BB962C8B-B14F-4D97-AF65-F5344CB8AC3E}">
        <p14:creationId xmlns:p14="http://schemas.microsoft.com/office/powerpoint/2010/main" val="96082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1000"/>
                                        <p:tgtEl>
                                          <p:spTgt spid="5">
                                            <p:bg/>
                                          </p:spTgt>
                                        </p:tgtEl>
                                      </p:cBhvr>
                                    </p:animEffect>
                                    <p:anim calcmode="lin" valueType="num">
                                      <p:cBhvr>
                                        <p:cTn id="8" dur="1000" fill="hold"/>
                                        <p:tgtEl>
                                          <p:spTgt spid="5">
                                            <p:bg/>
                                          </p:spTgt>
                                        </p:tgtEl>
                                        <p:attrNameLst>
                                          <p:attrName>ppt_x</p:attrName>
                                        </p:attrNameLst>
                                      </p:cBhvr>
                                      <p:tavLst>
                                        <p:tav tm="0">
                                          <p:val>
                                            <p:strVal val="#ppt_x"/>
                                          </p:val>
                                        </p:tav>
                                        <p:tav tm="100000">
                                          <p:val>
                                            <p:strVal val="#ppt_x"/>
                                          </p:val>
                                        </p:tav>
                                      </p:tavLst>
                                    </p:anim>
                                    <p:anim calcmode="lin" valueType="num">
                                      <p:cBhvr>
                                        <p:cTn id="9"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fade">
                                      <p:cBhvr>
                                        <p:cTn id="49" dur="1000"/>
                                        <p:tgtEl>
                                          <p:spTgt spid="5">
                                            <p:txEl>
                                              <p:pRg st="5" end="5"/>
                                            </p:txEl>
                                          </p:spTgt>
                                        </p:tgtEl>
                                      </p:cBhvr>
                                    </p:animEffect>
                                    <p:anim calcmode="lin" valueType="num">
                                      <p:cBhvr>
                                        <p:cTn id="5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7">
                                            <p:bg/>
                                          </p:spTgt>
                                        </p:tgtEl>
                                        <p:attrNameLst>
                                          <p:attrName>style.visibility</p:attrName>
                                        </p:attrNameLst>
                                      </p:cBhvr>
                                      <p:to>
                                        <p:strVal val="visible"/>
                                      </p:to>
                                    </p:set>
                                    <p:animEffect transition="in" filter="fade">
                                      <p:cBhvr>
                                        <p:cTn id="56" dur="1000"/>
                                        <p:tgtEl>
                                          <p:spTgt spid="7">
                                            <p:bg/>
                                          </p:spTgt>
                                        </p:tgtEl>
                                      </p:cBhvr>
                                    </p:animEffect>
                                    <p:anim calcmode="lin" valueType="num">
                                      <p:cBhvr>
                                        <p:cTn id="57" dur="1000" fill="hold"/>
                                        <p:tgtEl>
                                          <p:spTgt spid="7">
                                            <p:bg/>
                                          </p:spTgt>
                                        </p:tgtEl>
                                        <p:attrNameLst>
                                          <p:attrName>ppt_x</p:attrName>
                                        </p:attrNameLst>
                                      </p:cBhvr>
                                      <p:tavLst>
                                        <p:tav tm="0">
                                          <p:val>
                                            <p:strVal val="#ppt_x"/>
                                          </p:val>
                                        </p:tav>
                                        <p:tav tm="100000">
                                          <p:val>
                                            <p:strVal val="#ppt_x"/>
                                          </p:val>
                                        </p:tav>
                                      </p:tavLst>
                                    </p:anim>
                                    <p:anim calcmode="lin" valueType="num">
                                      <p:cBhvr>
                                        <p:cTn id="58" dur="1000" fill="hold"/>
                                        <p:tgtEl>
                                          <p:spTgt spid="7">
                                            <p:bg/>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7">
                                            <p:txEl>
                                              <p:pRg st="0" end="0"/>
                                            </p:txEl>
                                          </p:spTgt>
                                        </p:tgtEl>
                                        <p:attrNameLst>
                                          <p:attrName>style.visibility</p:attrName>
                                        </p:attrNameLst>
                                      </p:cBhvr>
                                      <p:to>
                                        <p:strVal val="visible"/>
                                      </p:to>
                                    </p:set>
                                    <p:animEffect transition="in" filter="fade">
                                      <p:cBhvr>
                                        <p:cTn id="63" dur="1000"/>
                                        <p:tgtEl>
                                          <p:spTgt spid="7">
                                            <p:txEl>
                                              <p:pRg st="0" end="0"/>
                                            </p:txEl>
                                          </p:spTgt>
                                        </p:tgtEl>
                                      </p:cBhvr>
                                    </p:animEffect>
                                    <p:anim calcmode="lin" valueType="num">
                                      <p:cBhvr>
                                        <p:cTn id="64"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0" end="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7">
                                            <p:txEl>
                                              <p:pRg st="1" end="1"/>
                                            </p:txEl>
                                          </p:spTgt>
                                        </p:tgtEl>
                                        <p:attrNameLst>
                                          <p:attrName>style.visibility</p:attrName>
                                        </p:attrNameLst>
                                      </p:cBhvr>
                                      <p:to>
                                        <p:strVal val="visible"/>
                                      </p:to>
                                    </p:set>
                                    <p:animEffect transition="in" filter="fade">
                                      <p:cBhvr>
                                        <p:cTn id="68" dur="1000"/>
                                        <p:tgtEl>
                                          <p:spTgt spid="7">
                                            <p:txEl>
                                              <p:pRg st="1" end="1"/>
                                            </p:txEl>
                                          </p:spTgt>
                                        </p:tgtEl>
                                      </p:cBhvr>
                                    </p:animEffect>
                                    <p:anim calcmode="lin" valueType="num">
                                      <p:cBhvr>
                                        <p:cTn id="6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70" dur="1000" fill="hold"/>
                                        <p:tgtEl>
                                          <p:spTgt spid="7">
                                            <p:txEl>
                                              <p:pRg st="1" end="1"/>
                                            </p:txEl>
                                          </p:spTgt>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7">
                                            <p:txEl>
                                              <p:pRg st="2" end="2"/>
                                            </p:txEl>
                                          </p:spTgt>
                                        </p:tgtEl>
                                        <p:attrNameLst>
                                          <p:attrName>style.visibility</p:attrName>
                                        </p:attrNameLst>
                                      </p:cBhvr>
                                      <p:to>
                                        <p:strVal val="visible"/>
                                      </p:to>
                                    </p:set>
                                    <p:animEffect transition="in" filter="fade">
                                      <p:cBhvr>
                                        <p:cTn id="73" dur="1000"/>
                                        <p:tgtEl>
                                          <p:spTgt spid="7">
                                            <p:txEl>
                                              <p:pRg st="2" end="2"/>
                                            </p:txEl>
                                          </p:spTgt>
                                        </p:tgtEl>
                                      </p:cBhvr>
                                    </p:animEffect>
                                    <p:anim calcmode="lin" valueType="num">
                                      <p:cBhvr>
                                        <p:cTn id="74"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7">
                                            <p:txEl>
                                              <p:pRg st="2" end="2"/>
                                            </p:txEl>
                                          </p:spTgt>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7">
                                            <p:txEl>
                                              <p:pRg st="3" end="3"/>
                                            </p:txEl>
                                          </p:spTgt>
                                        </p:tgtEl>
                                        <p:attrNameLst>
                                          <p:attrName>style.visibility</p:attrName>
                                        </p:attrNameLst>
                                      </p:cBhvr>
                                      <p:to>
                                        <p:strVal val="visible"/>
                                      </p:to>
                                    </p:set>
                                    <p:animEffect transition="in" filter="fade">
                                      <p:cBhvr>
                                        <p:cTn id="78" dur="1000"/>
                                        <p:tgtEl>
                                          <p:spTgt spid="7">
                                            <p:txEl>
                                              <p:pRg st="3" end="3"/>
                                            </p:txEl>
                                          </p:spTgt>
                                        </p:tgtEl>
                                      </p:cBhvr>
                                    </p:animEffect>
                                    <p:anim calcmode="lin" valueType="num">
                                      <p:cBhvr>
                                        <p:cTn id="7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80" dur="1000" fill="hold"/>
                                        <p:tgtEl>
                                          <p:spTgt spid="7">
                                            <p:txEl>
                                              <p:pRg st="3" end="3"/>
                                            </p:txEl>
                                          </p:spTgt>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7">
                                            <p:txEl>
                                              <p:pRg st="4" end="4"/>
                                            </p:txEl>
                                          </p:spTgt>
                                        </p:tgtEl>
                                        <p:attrNameLst>
                                          <p:attrName>style.visibility</p:attrName>
                                        </p:attrNameLst>
                                      </p:cBhvr>
                                      <p:to>
                                        <p:strVal val="visible"/>
                                      </p:to>
                                    </p:set>
                                    <p:animEffect transition="in" filter="fade">
                                      <p:cBhvr>
                                        <p:cTn id="83" dur="1000"/>
                                        <p:tgtEl>
                                          <p:spTgt spid="7">
                                            <p:txEl>
                                              <p:pRg st="4" end="4"/>
                                            </p:txEl>
                                          </p:spTgt>
                                        </p:tgtEl>
                                      </p:cBhvr>
                                    </p:animEffect>
                                    <p:anim calcmode="lin" valueType="num">
                                      <p:cBhvr>
                                        <p:cTn id="84"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85" dur="1000" fill="hold"/>
                                        <p:tgtEl>
                                          <p:spTgt spid="7">
                                            <p:txEl>
                                              <p:pRg st="4" end="4"/>
                                            </p:txEl>
                                          </p:spTgt>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7">
                                            <p:txEl>
                                              <p:pRg st="5" end="5"/>
                                            </p:txEl>
                                          </p:spTgt>
                                        </p:tgtEl>
                                        <p:attrNameLst>
                                          <p:attrName>style.visibility</p:attrName>
                                        </p:attrNameLst>
                                      </p:cBhvr>
                                      <p:to>
                                        <p:strVal val="visible"/>
                                      </p:to>
                                    </p:set>
                                    <p:animEffect transition="in" filter="fade">
                                      <p:cBhvr>
                                        <p:cTn id="88" dur="1000"/>
                                        <p:tgtEl>
                                          <p:spTgt spid="7">
                                            <p:txEl>
                                              <p:pRg st="5" end="5"/>
                                            </p:txEl>
                                          </p:spTgt>
                                        </p:tgtEl>
                                      </p:cBhvr>
                                    </p:animEffect>
                                    <p:anim calcmode="lin" valueType="num">
                                      <p:cBhvr>
                                        <p:cTn id="8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9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avadinimas 6"/>
          <p:cNvSpPr>
            <a:spLocks noGrp="1"/>
          </p:cNvSpPr>
          <p:nvPr>
            <p:ph type="title"/>
          </p:nvPr>
        </p:nvSpPr>
        <p:spPr/>
        <p:txBody>
          <a:bodyPr>
            <a:normAutofit/>
          </a:bodyPr>
          <a:lstStyle/>
          <a:p>
            <a:r>
              <a:rPr lang="lt-LT" dirty="0"/>
              <a:t>Sprendimai</a:t>
            </a:r>
          </a:p>
        </p:txBody>
      </p:sp>
      <p:sp>
        <p:nvSpPr>
          <p:cNvPr id="8" name="Turinio vietos rezervavimo ženklas 7"/>
          <p:cNvSpPr>
            <a:spLocks noGrp="1"/>
          </p:cNvSpPr>
          <p:nvPr>
            <p:ph sz="half" idx="1"/>
          </p:nvPr>
        </p:nvSpPr>
        <p:spPr/>
        <p:txBody>
          <a:bodyPr>
            <a:normAutofit fontScale="92500" lnSpcReduction="20000"/>
          </a:bodyPr>
          <a:lstStyle/>
          <a:p>
            <a:pPr marL="0" indent="0">
              <a:buNone/>
            </a:pPr>
            <a:r>
              <a:rPr lang="lt-LT" dirty="0"/>
              <a:t>Neformaliojo suaugusiųjų švietimas regionuose patiria sunkumų, tuomet</a:t>
            </a:r>
          </a:p>
          <a:p>
            <a:r>
              <a:rPr lang="lt-LT" dirty="0"/>
              <a:t>kai nėra aiškios NSŠ įgyvendinimo sampratos, </a:t>
            </a:r>
          </a:p>
          <a:p>
            <a:r>
              <a:rPr lang="lt-LT" dirty="0"/>
              <a:t>kai NSŠ poreikių nustatymas yra problemiškas, </a:t>
            </a:r>
          </a:p>
          <a:p>
            <a:r>
              <a:rPr lang="lt-LT" dirty="0"/>
              <a:t>kai siekiama masinio gyventojų dalyvavimo NSŠ programose, ignoruojant atskiro regiono gyventojų poreikius ir įgyvendinimo kontekstą, </a:t>
            </a:r>
          </a:p>
          <a:p>
            <a:r>
              <a:rPr lang="lt-LT" dirty="0"/>
              <a:t>kai neaiškūs NSŠ kokybės vertinimo kriterijai.  </a:t>
            </a:r>
          </a:p>
        </p:txBody>
      </p:sp>
      <p:sp>
        <p:nvSpPr>
          <p:cNvPr id="10" name="Turinio vietos rezervavimo ženklas 9"/>
          <p:cNvSpPr>
            <a:spLocks noGrp="1"/>
          </p:cNvSpPr>
          <p:nvPr>
            <p:ph sz="half" idx="2"/>
          </p:nvPr>
        </p:nvSpPr>
        <p:spPr/>
        <p:txBody>
          <a:bodyPr>
            <a:normAutofit fontScale="92500" lnSpcReduction="20000"/>
          </a:bodyPr>
          <a:lstStyle/>
          <a:p>
            <a:r>
              <a:rPr lang="lt-LT" dirty="0"/>
              <a:t>Parengti NŠS įgyvendinimo planą Šiaulių mieste įtraukiant įvairesnį tiekėjų tinklą</a:t>
            </a:r>
          </a:p>
          <a:p>
            <a:endParaRPr lang="lt-LT" dirty="0"/>
          </a:p>
          <a:p>
            <a:endParaRPr lang="lt-LT" dirty="0"/>
          </a:p>
          <a:p>
            <a:r>
              <a:rPr lang="lt-LT" dirty="0"/>
              <a:t>Ištirti NSŠ poreikius Šiaulių mieste</a:t>
            </a:r>
          </a:p>
          <a:p>
            <a:pPr marL="0" indent="0">
              <a:buNone/>
            </a:pPr>
            <a:endParaRPr lang="lt-LT" dirty="0"/>
          </a:p>
          <a:p>
            <a:pPr marL="0" indent="0">
              <a:buNone/>
            </a:pPr>
            <a:endParaRPr lang="lt-LT" dirty="0"/>
          </a:p>
          <a:p>
            <a:pPr marL="0" indent="0">
              <a:buNone/>
            </a:pPr>
            <a:endParaRPr lang="lt-LT" dirty="0"/>
          </a:p>
          <a:p>
            <a:r>
              <a:rPr lang="lt-LT" dirty="0"/>
              <a:t>Parengti NSŠ kokybės kriterijus ir aptarti rodiklius</a:t>
            </a:r>
          </a:p>
        </p:txBody>
      </p:sp>
      <p:sp>
        <p:nvSpPr>
          <p:cNvPr id="9" name="TextBox 8"/>
          <p:cNvSpPr txBox="1"/>
          <p:nvPr/>
        </p:nvSpPr>
        <p:spPr>
          <a:xfrm>
            <a:off x="474784" y="6176963"/>
            <a:ext cx="3411415" cy="584775"/>
          </a:xfrm>
          <a:prstGeom prst="rect">
            <a:avLst/>
          </a:prstGeom>
          <a:noFill/>
        </p:spPr>
        <p:txBody>
          <a:bodyPr wrap="square" rtlCol="0">
            <a:spAutoFit/>
          </a:bodyPr>
          <a:lstStyle/>
          <a:p>
            <a:r>
              <a:rPr lang="lt-LT" sz="1600" i="1" dirty="0"/>
              <a:t>(</a:t>
            </a:r>
            <a:r>
              <a:rPr lang="pt-BR" sz="1600" i="1" dirty="0"/>
              <a:t>Neformaliojo švietimo įgyvendinimas šalies regionuose</a:t>
            </a:r>
            <a:r>
              <a:rPr lang="lt-LT" sz="1600" i="1" dirty="0"/>
              <a:t>, 2020) </a:t>
            </a:r>
          </a:p>
        </p:txBody>
      </p:sp>
      <p:sp>
        <p:nvSpPr>
          <p:cNvPr id="3" name="Skaidrės numerio vietos rezervavimo ženklas 2">
            <a:extLst>
              <a:ext uri="{FF2B5EF4-FFF2-40B4-BE49-F238E27FC236}">
                <a16:creationId xmlns:a16="http://schemas.microsoft.com/office/drawing/2014/main" id="{D6CF3906-0F56-4ABB-8FB7-F42894AF795B}"/>
              </a:ext>
            </a:extLst>
          </p:cNvPr>
          <p:cNvSpPr>
            <a:spLocks noGrp="1"/>
          </p:cNvSpPr>
          <p:nvPr>
            <p:ph type="sldNum" sz="quarter" idx="12"/>
          </p:nvPr>
        </p:nvSpPr>
        <p:spPr/>
        <p:txBody>
          <a:bodyPr/>
          <a:lstStyle/>
          <a:p>
            <a:fld id="{94FAF080-209C-406E-8504-909141440612}" type="slidenum">
              <a:rPr lang="lt-LT" smtClean="0"/>
              <a:t>16</a:t>
            </a:fld>
            <a:endParaRPr lang="lt-LT"/>
          </a:p>
        </p:txBody>
      </p:sp>
    </p:spTree>
    <p:extLst>
      <p:ext uri="{BB962C8B-B14F-4D97-AF65-F5344CB8AC3E}">
        <p14:creationId xmlns:p14="http://schemas.microsoft.com/office/powerpoint/2010/main" val="95783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1000"/>
                                        <p:tgtEl>
                                          <p:spTgt spid="8">
                                            <p:txEl>
                                              <p:pRg st="2" end="2"/>
                                            </p:txEl>
                                          </p:spTgt>
                                        </p:tgtEl>
                                      </p:cBhvr>
                                    </p:animEffect>
                                    <p:anim calcmode="lin" valueType="num">
                                      <p:cBhvr>
                                        <p:cTn id="1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1000"/>
                                        <p:tgtEl>
                                          <p:spTgt spid="8">
                                            <p:txEl>
                                              <p:pRg st="3" end="3"/>
                                            </p:txEl>
                                          </p:spTgt>
                                        </p:tgtEl>
                                      </p:cBhvr>
                                    </p:animEffect>
                                    <p:anim calcmode="lin" valueType="num">
                                      <p:cBhvr>
                                        <p:cTn id="23"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1000"/>
                                        <p:tgtEl>
                                          <p:spTgt spid="8">
                                            <p:txEl>
                                              <p:pRg st="4" end="4"/>
                                            </p:txEl>
                                          </p:spTgt>
                                        </p:tgtEl>
                                      </p:cBhvr>
                                    </p:animEffect>
                                    <p:anim calcmode="lin" valueType="num">
                                      <p:cBhvr>
                                        <p:cTn id="28"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animEffect transition="in" filter="fade">
                                      <p:cBhvr>
                                        <p:cTn id="34" dur="1000"/>
                                        <p:tgtEl>
                                          <p:spTgt spid="10">
                                            <p:txEl>
                                              <p:pRg st="0" end="0"/>
                                            </p:txEl>
                                          </p:spTgt>
                                        </p:tgtEl>
                                      </p:cBhvr>
                                    </p:animEffect>
                                    <p:anim calcmode="lin" valueType="num">
                                      <p:cBhvr>
                                        <p:cTn id="3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Effect transition="in" filter="fade">
                                      <p:cBhvr>
                                        <p:cTn id="41" dur="1000"/>
                                        <p:tgtEl>
                                          <p:spTgt spid="10">
                                            <p:txEl>
                                              <p:pRg st="3" end="3"/>
                                            </p:txEl>
                                          </p:spTgt>
                                        </p:tgtEl>
                                      </p:cBhvr>
                                    </p:animEffect>
                                    <p:anim calcmode="lin" valueType="num">
                                      <p:cBhvr>
                                        <p:cTn id="42"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0">
                                            <p:txEl>
                                              <p:pRg st="7" end="7"/>
                                            </p:txEl>
                                          </p:spTgt>
                                        </p:tgtEl>
                                        <p:attrNameLst>
                                          <p:attrName>style.visibility</p:attrName>
                                        </p:attrNameLst>
                                      </p:cBhvr>
                                      <p:to>
                                        <p:strVal val="visible"/>
                                      </p:to>
                                    </p:set>
                                    <p:animEffect transition="in" filter="fade">
                                      <p:cBhvr>
                                        <p:cTn id="48" dur="1000"/>
                                        <p:tgtEl>
                                          <p:spTgt spid="10">
                                            <p:txEl>
                                              <p:pRg st="7" end="7"/>
                                            </p:txEl>
                                          </p:spTgt>
                                        </p:tgtEl>
                                      </p:cBhvr>
                                    </p:animEffect>
                                    <p:anim calcmode="lin" valueType="num">
                                      <p:cBhvr>
                                        <p:cTn id="49" dur="1000" fill="hold"/>
                                        <p:tgtEl>
                                          <p:spTgt spid="10">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1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descr="https://lh5.googleusercontent.com/v4xdWOFaj6mIkZtSa5iz549FU2WO5DGNDx8Y5bg-26Rv7yLFbccYopJqBl1bSlI9Laum13snr1CVETOFQ4Jech92df23Lp1U0T1HCzLroPh23BAHWgGntNjHzcQr1A"/>
          <p:cNvPicPr/>
          <p:nvPr/>
        </p:nvPicPr>
        <p:blipFill>
          <a:blip r:embed="rId2">
            <a:extLst>
              <a:ext uri="{28A0092B-C50C-407E-A947-70E740481C1C}">
                <a14:useLocalDpi xmlns:a14="http://schemas.microsoft.com/office/drawing/2010/main" val="0"/>
              </a:ext>
            </a:extLst>
          </a:blip>
          <a:srcRect/>
          <a:stretch>
            <a:fillRect/>
          </a:stretch>
        </p:blipFill>
        <p:spPr bwMode="auto">
          <a:xfrm>
            <a:off x="1071489" y="283779"/>
            <a:ext cx="2770750" cy="1986255"/>
          </a:xfrm>
          <a:prstGeom prst="rect">
            <a:avLst/>
          </a:prstGeom>
          <a:noFill/>
          <a:ln>
            <a:noFill/>
          </a:ln>
        </p:spPr>
      </p:pic>
      <p:sp>
        <p:nvSpPr>
          <p:cNvPr id="2" name="Pavadinimas 1"/>
          <p:cNvSpPr>
            <a:spLocks noGrp="1"/>
          </p:cNvSpPr>
          <p:nvPr>
            <p:ph type="ctrTitle"/>
          </p:nvPr>
        </p:nvSpPr>
        <p:spPr>
          <a:xfrm>
            <a:off x="1761392" y="2611316"/>
            <a:ext cx="9144000" cy="1279768"/>
          </a:xfrm>
        </p:spPr>
        <p:txBody>
          <a:bodyPr>
            <a:normAutofit/>
          </a:bodyPr>
          <a:lstStyle/>
          <a:p>
            <a:r>
              <a:rPr lang="lt-LT" dirty="0"/>
              <a:t>Dėkoju už dėmesį</a:t>
            </a:r>
          </a:p>
        </p:txBody>
      </p:sp>
      <p:sp>
        <p:nvSpPr>
          <p:cNvPr id="3" name="Antrinis pavadinimas 2"/>
          <p:cNvSpPr>
            <a:spLocks noGrp="1"/>
          </p:cNvSpPr>
          <p:nvPr>
            <p:ph type="subTitle" idx="1"/>
          </p:nvPr>
        </p:nvSpPr>
        <p:spPr>
          <a:xfrm>
            <a:off x="1910860" y="4991223"/>
            <a:ext cx="9144000" cy="1655762"/>
          </a:xfrm>
        </p:spPr>
        <p:txBody>
          <a:bodyPr/>
          <a:lstStyle/>
          <a:p>
            <a:pPr algn="r"/>
            <a:r>
              <a:rPr lang="lt-LT" dirty="0" smtClean="0"/>
              <a:t>Šiaulių </a:t>
            </a:r>
            <a:r>
              <a:rPr lang="lt-LT" dirty="0"/>
              <a:t>miesto savivaldybės švietimo centras</a:t>
            </a:r>
          </a:p>
        </p:txBody>
      </p:sp>
      <p:pic>
        <p:nvPicPr>
          <p:cNvPr id="5" name="Paveikslėlis 4"/>
          <p:cNvPicPr>
            <a:picLocks noChangeAspect="1"/>
          </p:cNvPicPr>
          <p:nvPr/>
        </p:nvPicPr>
        <p:blipFill>
          <a:blip r:embed="rId3"/>
          <a:stretch>
            <a:fillRect/>
          </a:stretch>
        </p:blipFill>
        <p:spPr>
          <a:xfrm>
            <a:off x="9162217" y="288787"/>
            <a:ext cx="1639966" cy="1639966"/>
          </a:xfrm>
          <a:prstGeom prst="rect">
            <a:avLst/>
          </a:prstGeom>
        </p:spPr>
      </p:pic>
      <p:sp>
        <p:nvSpPr>
          <p:cNvPr id="7" name="Skaidrės numerio vietos rezervavimo ženklas 6">
            <a:extLst>
              <a:ext uri="{FF2B5EF4-FFF2-40B4-BE49-F238E27FC236}">
                <a16:creationId xmlns:a16="http://schemas.microsoft.com/office/drawing/2014/main" id="{FA94983D-FB5C-45FD-A629-E8350D6F847B}"/>
              </a:ext>
            </a:extLst>
          </p:cNvPr>
          <p:cNvSpPr>
            <a:spLocks noGrp="1"/>
          </p:cNvSpPr>
          <p:nvPr>
            <p:ph type="sldNum" sz="quarter" idx="12"/>
          </p:nvPr>
        </p:nvSpPr>
        <p:spPr/>
        <p:txBody>
          <a:bodyPr/>
          <a:lstStyle/>
          <a:p>
            <a:fld id="{94FAF080-209C-406E-8504-909141440612}" type="slidenum">
              <a:rPr lang="lt-LT" smtClean="0"/>
              <a:t>17</a:t>
            </a:fld>
            <a:endParaRPr lang="lt-LT" dirty="0"/>
          </a:p>
        </p:txBody>
      </p:sp>
    </p:spTree>
    <p:extLst>
      <p:ext uri="{BB962C8B-B14F-4D97-AF65-F5344CB8AC3E}">
        <p14:creationId xmlns:p14="http://schemas.microsoft.com/office/powerpoint/2010/main" val="338956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6000"/>
                                        <p:tgtEl>
                                          <p:spTgt spid="2"/>
                                        </p:tgtEl>
                                      </p:cBhvr>
                                    </p:animEffect>
                                    <p:anim calcmode="lin" valueType="num">
                                      <p:cBhvr>
                                        <p:cTn id="8" dur="6000" fill="hold"/>
                                        <p:tgtEl>
                                          <p:spTgt spid="2"/>
                                        </p:tgtEl>
                                        <p:attrNameLst>
                                          <p:attrName>ppt_w</p:attrName>
                                        </p:attrNameLst>
                                      </p:cBhvr>
                                      <p:tavLst>
                                        <p:tav tm="0" fmla="#ppt_w*sin(2.5*pi*$)">
                                          <p:val>
                                            <p:fltVal val="0"/>
                                          </p:val>
                                        </p:tav>
                                        <p:tav tm="100000">
                                          <p:val>
                                            <p:fltVal val="1"/>
                                          </p:val>
                                        </p:tav>
                                      </p:tavLst>
                                    </p:anim>
                                    <p:anim calcmode="lin" valueType="num">
                                      <p:cBhvr>
                                        <p:cTn id="9" dur="6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76654" y="2325810"/>
            <a:ext cx="10515600" cy="1325563"/>
          </a:xfrm>
        </p:spPr>
        <p:txBody>
          <a:bodyPr/>
          <a:lstStyle/>
          <a:p>
            <a:pPr algn="ctr"/>
            <a:r>
              <a:rPr lang="lt-LT" b="1" dirty="0"/>
              <a:t>Galimybės</a:t>
            </a:r>
          </a:p>
        </p:txBody>
      </p:sp>
      <p:sp>
        <p:nvSpPr>
          <p:cNvPr id="4" name="Skaidrės numerio vietos rezervavimo ženklas 3">
            <a:extLst>
              <a:ext uri="{FF2B5EF4-FFF2-40B4-BE49-F238E27FC236}">
                <a16:creationId xmlns:a16="http://schemas.microsoft.com/office/drawing/2014/main" id="{BDDBB7CA-AA56-4D8B-9C19-442F3CED4210}"/>
              </a:ext>
            </a:extLst>
          </p:cNvPr>
          <p:cNvSpPr>
            <a:spLocks noGrp="1"/>
          </p:cNvSpPr>
          <p:nvPr>
            <p:ph type="sldNum" sz="quarter" idx="12"/>
          </p:nvPr>
        </p:nvSpPr>
        <p:spPr/>
        <p:txBody>
          <a:bodyPr/>
          <a:lstStyle/>
          <a:p>
            <a:fld id="{94FAF080-209C-406E-8504-909141440612}" type="slidenum">
              <a:rPr lang="lt-LT" smtClean="0"/>
              <a:t>2</a:t>
            </a:fld>
            <a:endParaRPr lang="lt-LT"/>
          </a:p>
        </p:txBody>
      </p:sp>
    </p:spTree>
    <p:extLst>
      <p:ext uri="{BB962C8B-B14F-4D97-AF65-F5344CB8AC3E}">
        <p14:creationId xmlns:p14="http://schemas.microsoft.com/office/powerpoint/2010/main" val="238553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lstStyle/>
          <a:p>
            <a:r>
              <a:rPr lang="lt-LT" dirty="0"/>
              <a:t>Neformalusis suaugusiųjų švietimas: apibrėžtis ir įgyvendinimas</a:t>
            </a:r>
          </a:p>
        </p:txBody>
      </p:sp>
      <p:sp>
        <p:nvSpPr>
          <p:cNvPr id="4" name="Turinio vietos rezervavimo ženklas 3"/>
          <p:cNvSpPr>
            <a:spLocks noGrp="1"/>
          </p:cNvSpPr>
          <p:nvPr>
            <p:ph sz="half" idx="1"/>
          </p:nvPr>
        </p:nvSpPr>
        <p:spPr/>
        <p:txBody>
          <a:bodyPr>
            <a:normAutofit fontScale="92500" lnSpcReduction="20000"/>
          </a:bodyPr>
          <a:lstStyle/>
          <a:p>
            <a:pPr marL="0" indent="0">
              <a:buNone/>
            </a:pPr>
            <a:r>
              <a:rPr lang="lt-LT" i="1" dirty="0"/>
              <a:t>Neformaliojo suaugusiųjų švietimo ir tęstinio mokymosi įstatymas</a:t>
            </a:r>
            <a:r>
              <a:rPr lang="lt-LT" dirty="0"/>
              <a:t> </a:t>
            </a:r>
          </a:p>
          <a:p>
            <a:pPr marL="0" indent="0">
              <a:buNone/>
            </a:pPr>
            <a:r>
              <a:rPr lang="lt-LT" dirty="0"/>
              <a:t>Neformalusis suaugusiųjų švietimas: </a:t>
            </a:r>
            <a:r>
              <a:rPr lang="lt-LT" b="1" dirty="0"/>
              <a:t>asmens ir visuomenės interesus atitinkantį </a:t>
            </a:r>
            <a:r>
              <a:rPr lang="lt-LT" b="1" dirty="0">
                <a:solidFill>
                  <a:schemeClr val="accent1">
                    <a:lumMod val="75000"/>
                  </a:schemeClr>
                </a:solidFill>
              </a:rPr>
              <a:t>švietimą</a:t>
            </a:r>
            <a:r>
              <a:rPr lang="lt-LT" b="1" dirty="0"/>
              <a:t> pagal įvairias neformaliojo suaugusiųjų švietimo poreikių tenkinimo, kvalifikacijos tobulinimo, papildomos kompetencijos įgijimo programas, teikiamą ne jaunesniems negu 18 metų asmenims</a:t>
            </a:r>
            <a:r>
              <a:rPr lang="lt-LT" dirty="0"/>
              <a:t>.</a:t>
            </a:r>
          </a:p>
        </p:txBody>
      </p:sp>
      <p:sp>
        <p:nvSpPr>
          <p:cNvPr id="5" name="Turinio vietos rezervavimo ženklas 4"/>
          <p:cNvSpPr>
            <a:spLocks noGrp="1"/>
          </p:cNvSpPr>
          <p:nvPr>
            <p:ph sz="half" idx="2"/>
          </p:nvPr>
        </p:nvSpPr>
        <p:spPr>
          <a:xfrm>
            <a:off x="6172200" y="1825625"/>
            <a:ext cx="5653454" cy="4351338"/>
          </a:xfrm>
        </p:spPr>
        <p:txBody>
          <a:bodyPr>
            <a:normAutofit fontScale="92500" lnSpcReduction="20000"/>
          </a:bodyPr>
          <a:lstStyle/>
          <a:p>
            <a:pPr marL="0" indent="0">
              <a:buNone/>
            </a:pPr>
            <a:r>
              <a:rPr lang="lt-LT" i="1" dirty="0"/>
              <a:t>Švietimo įstatymo </a:t>
            </a:r>
            <a:r>
              <a:rPr lang="lt-LT" dirty="0"/>
              <a:t>58 str. nurodyta:</a:t>
            </a:r>
          </a:p>
          <a:p>
            <a:r>
              <a:rPr lang="lt-LT" dirty="0"/>
              <a:t>savivaldybės </a:t>
            </a:r>
            <a:r>
              <a:rPr lang="lt-LT" b="1" i="1" dirty="0"/>
              <a:t>atstovaujamoji institucija formuoja suaugusiųjų neformaliojo švietimo programas teikiančių mokyklų tinklą</a:t>
            </a:r>
            <a:r>
              <a:rPr lang="lt-LT" dirty="0"/>
              <a:t>, </a:t>
            </a:r>
          </a:p>
          <a:p>
            <a:r>
              <a:rPr lang="lt-LT" dirty="0"/>
              <a:t>inicijuoja, kad būtų </a:t>
            </a:r>
            <a:r>
              <a:rPr lang="lt-LT" b="1" dirty="0"/>
              <a:t>formuojamas gyventojų poreikius atitinkantis profesinio mokymo ir suaugusiųjų švietimo teikėjų tinklas</a:t>
            </a:r>
            <a:r>
              <a:rPr lang="lt-LT" dirty="0"/>
              <a:t>, </a:t>
            </a:r>
          </a:p>
          <a:p>
            <a:r>
              <a:rPr lang="lt-LT" dirty="0"/>
              <a:t>savarankiškai formuoja neformaliojo švietimo teikėjų tinklą, o savivaldybės vykdomoji institucija – </a:t>
            </a:r>
            <a:r>
              <a:rPr lang="lt-LT" b="1" dirty="0"/>
              <a:t>organizuoja suaugusiųjų neformalųjį švietimą</a:t>
            </a:r>
            <a:r>
              <a:rPr lang="lt-LT" dirty="0"/>
              <a:t>. </a:t>
            </a:r>
          </a:p>
          <a:p>
            <a:endParaRPr lang="lt-LT" dirty="0"/>
          </a:p>
        </p:txBody>
      </p:sp>
      <p:sp>
        <p:nvSpPr>
          <p:cNvPr id="6" name="Skaidrės numerio vietos rezervavimo ženklas 5">
            <a:extLst>
              <a:ext uri="{FF2B5EF4-FFF2-40B4-BE49-F238E27FC236}">
                <a16:creationId xmlns:a16="http://schemas.microsoft.com/office/drawing/2014/main" id="{DC853784-1374-45D5-8C77-793C30A487B6}"/>
              </a:ext>
            </a:extLst>
          </p:cNvPr>
          <p:cNvSpPr>
            <a:spLocks noGrp="1"/>
          </p:cNvSpPr>
          <p:nvPr>
            <p:ph type="sldNum" sz="quarter" idx="12"/>
          </p:nvPr>
        </p:nvSpPr>
        <p:spPr/>
        <p:txBody>
          <a:bodyPr/>
          <a:lstStyle/>
          <a:p>
            <a:fld id="{94FAF080-209C-406E-8504-909141440612}" type="slidenum">
              <a:rPr lang="lt-LT" smtClean="0"/>
              <a:t>3</a:t>
            </a:fld>
            <a:endParaRPr lang="lt-LT"/>
          </a:p>
        </p:txBody>
      </p:sp>
    </p:spTree>
    <p:extLst>
      <p:ext uri="{BB962C8B-B14F-4D97-AF65-F5344CB8AC3E}">
        <p14:creationId xmlns:p14="http://schemas.microsoft.com/office/powerpoint/2010/main" val="426438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additive="base">
                                        <p:cTn id="3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a:t>Lietuvos pažangos strategija "Lietuva 2030„</a:t>
            </a:r>
            <a:endParaRPr lang="lt-LT" dirty="0"/>
          </a:p>
        </p:txBody>
      </p:sp>
      <p:sp>
        <p:nvSpPr>
          <p:cNvPr id="3" name="Turinio vietos rezervavimo ženklas 2"/>
          <p:cNvSpPr>
            <a:spLocks noGrp="1"/>
          </p:cNvSpPr>
          <p:nvPr>
            <p:ph idx="1"/>
          </p:nvPr>
        </p:nvSpPr>
        <p:spPr/>
        <p:txBody>
          <a:bodyPr/>
          <a:lstStyle/>
          <a:p>
            <a:r>
              <a:rPr lang="lt-LT" dirty="0"/>
              <a:t>5.8.</a:t>
            </a:r>
            <a:r>
              <a:rPr lang="lt-LT" b="1" dirty="0"/>
              <a:t> Besimokanti visuomenė: moderni ir dinamiška, pasirengusi ateities iššūkiams ir gebanti veikti nuolat kintančiame pasaulyje. </a:t>
            </a:r>
            <a:r>
              <a:rPr lang="lt-LT" dirty="0"/>
              <a:t>Visoje Lietuvoje gyventojai turi palankias sąlygas neformaliajam ugdymui ir mokymuisi visą gyvenimą plėtoti.</a:t>
            </a:r>
          </a:p>
          <a:p>
            <a:r>
              <a:rPr lang="lt-LT" dirty="0"/>
              <a:t>5.9.3. </a:t>
            </a:r>
            <a:r>
              <a:rPr lang="lt-LT" b="1" dirty="0"/>
              <a:t>Besimokanti visuomenė</a:t>
            </a:r>
            <a:endParaRPr lang="lt-LT" dirty="0"/>
          </a:p>
          <a:p>
            <a:r>
              <a:rPr lang="lt-LT" dirty="0"/>
              <a:t>Sukurti </a:t>
            </a:r>
            <a:r>
              <a:rPr lang="lt-LT" b="1" dirty="0"/>
              <a:t>veiksmingą mokymosi visą gyvenimą sistemą</a:t>
            </a:r>
            <a:r>
              <a:rPr lang="lt-LT" dirty="0"/>
              <a:t>, efektyviai pritaikančią informacinių ryšių technologijų galimybes, užtikrinančią dinamiškai visuomenei būtinų žinių bei gebėjimų įgijimą ir tobulinimą.</a:t>
            </a:r>
          </a:p>
          <a:p>
            <a:endParaRPr lang="lt-LT" dirty="0"/>
          </a:p>
        </p:txBody>
      </p:sp>
      <p:sp>
        <p:nvSpPr>
          <p:cNvPr id="5" name="Skaidrės numerio vietos rezervavimo ženklas 4">
            <a:extLst>
              <a:ext uri="{FF2B5EF4-FFF2-40B4-BE49-F238E27FC236}">
                <a16:creationId xmlns:a16="http://schemas.microsoft.com/office/drawing/2014/main" id="{480306B6-949D-4E34-856F-C22D4F0F633D}"/>
              </a:ext>
            </a:extLst>
          </p:cNvPr>
          <p:cNvSpPr>
            <a:spLocks noGrp="1"/>
          </p:cNvSpPr>
          <p:nvPr>
            <p:ph type="sldNum" sz="quarter" idx="12"/>
          </p:nvPr>
        </p:nvSpPr>
        <p:spPr/>
        <p:txBody>
          <a:bodyPr/>
          <a:lstStyle/>
          <a:p>
            <a:fld id="{94FAF080-209C-406E-8504-909141440612}" type="slidenum">
              <a:rPr lang="lt-LT" smtClean="0"/>
              <a:t>4</a:t>
            </a:fld>
            <a:endParaRPr lang="lt-LT"/>
          </a:p>
        </p:txBody>
      </p:sp>
    </p:spTree>
    <p:extLst>
      <p:ext uri="{BB962C8B-B14F-4D97-AF65-F5344CB8AC3E}">
        <p14:creationId xmlns:p14="http://schemas.microsoft.com/office/powerpoint/2010/main" val="286534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4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16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b="1" dirty="0"/>
              <a:t>Valstybinė švietimo 2013-2022 metų strategija</a:t>
            </a:r>
          </a:p>
        </p:txBody>
      </p:sp>
      <p:sp>
        <p:nvSpPr>
          <p:cNvPr id="3" name="Turinio vietos rezervavimo ženklas 2"/>
          <p:cNvSpPr>
            <a:spLocks noGrp="1"/>
          </p:cNvSpPr>
          <p:nvPr>
            <p:ph idx="1"/>
          </p:nvPr>
        </p:nvSpPr>
        <p:spPr/>
        <p:txBody>
          <a:bodyPr>
            <a:normAutofit fontScale="92500" lnSpcReduction="10000"/>
          </a:bodyPr>
          <a:lstStyle/>
          <a:p>
            <a:pPr marL="0" indent="0">
              <a:buNone/>
            </a:pPr>
            <a:r>
              <a:rPr lang="lt-LT" dirty="0"/>
              <a:t>Vienas iš keturių </a:t>
            </a:r>
            <a:r>
              <a:rPr lang="lt-LT" b="1" dirty="0"/>
              <a:t>nacionalinės švietimo politikos </a:t>
            </a:r>
            <a:r>
              <a:rPr lang="lt-LT" dirty="0"/>
              <a:t>tikslų:</a:t>
            </a:r>
          </a:p>
          <a:p>
            <a:pPr marL="0" indent="0" algn="ctr">
              <a:buNone/>
            </a:pPr>
            <a:r>
              <a:rPr lang="lt-LT" b="1" dirty="0">
                <a:solidFill>
                  <a:schemeClr val="accent1">
                    <a:lumMod val="75000"/>
                  </a:schemeClr>
                </a:solidFill>
              </a:rPr>
              <a:t>Paskatų ir vienodų sąlygų mokytis visą gyvenimą sistemos </a:t>
            </a:r>
            <a:r>
              <a:rPr lang="lt-LT" dirty="0">
                <a:solidFill>
                  <a:schemeClr val="accent1">
                    <a:lumMod val="75000"/>
                  </a:schemeClr>
                </a:solidFill>
              </a:rPr>
              <a:t>sukūrimas.</a:t>
            </a:r>
          </a:p>
          <a:p>
            <a:pPr marL="0" indent="0">
              <a:buNone/>
            </a:pPr>
            <a:r>
              <a:rPr lang="lt-LT" dirty="0"/>
              <a:t>21.3. stiprinti </a:t>
            </a:r>
            <a:r>
              <a:rPr lang="lt-LT" b="1" i="1" dirty="0"/>
              <a:t>motyvaciją mokytis</a:t>
            </a:r>
            <a:r>
              <a:rPr lang="lt-LT" dirty="0"/>
              <a:t>, susiejant mokymąsi visą gyvenimą su besimokančiųjų </a:t>
            </a:r>
            <a:r>
              <a:rPr lang="lt-LT" dirty="0" err="1"/>
              <a:t>pasirinkimais</a:t>
            </a:r>
            <a:r>
              <a:rPr lang="lt-LT" dirty="0"/>
              <a:t>, sukuriant finansinės paramos sistemą. Plėtoti mokymosi visą gyvenimą ir darbo patirties integralumą, ypač per praktiką, stažuotes, profesinį mokymą, diegiant pameistrystės formą. Sukurti ir pradėti taikyti įvairiais mokymosi būdais įgytų kompetencijų vertinimo ir pripažinimo sistemą;</a:t>
            </a:r>
          </a:p>
          <a:p>
            <a:pPr marL="0" indent="0">
              <a:buNone/>
            </a:pPr>
            <a:r>
              <a:rPr lang="lt-LT" dirty="0"/>
              <a:t>21.5. sukurti darnią </a:t>
            </a:r>
            <a:r>
              <a:rPr lang="lt-LT" b="1" i="1" dirty="0"/>
              <a:t>suaugusiųjų švietimo sistemą</a:t>
            </a:r>
            <a:r>
              <a:rPr lang="lt-LT" dirty="0"/>
              <a:t>, apimančią neformaliojo suaugusiųjų finansavimo mechanizmą, </a:t>
            </a:r>
            <a:r>
              <a:rPr lang="lt-LT" dirty="0" err="1"/>
              <a:t>tarpinstitucinį</a:t>
            </a:r>
            <a:r>
              <a:rPr lang="lt-LT" dirty="0"/>
              <a:t> koordinavimą, informavimą ir konsultavimą, neformaliojo mokymosi kokybės užtikrinimą ir neformaliai įgytų kompetencijų pripažinimą. </a:t>
            </a:r>
          </a:p>
          <a:p>
            <a:endParaRPr lang="lt-LT" dirty="0"/>
          </a:p>
        </p:txBody>
      </p:sp>
      <p:sp>
        <p:nvSpPr>
          <p:cNvPr id="5" name="Skaidrės numerio vietos rezervavimo ženklas 4">
            <a:extLst>
              <a:ext uri="{FF2B5EF4-FFF2-40B4-BE49-F238E27FC236}">
                <a16:creationId xmlns:a16="http://schemas.microsoft.com/office/drawing/2014/main" id="{95B5F55A-7294-4F85-9914-FAB609B732F8}"/>
              </a:ext>
            </a:extLst>
          </p:cNvPr>
          <p:cNvSpPr>
            <a:spLocks noGrp="1"/>
          </p:cNvSpPr>
          <p:nvPr>
            <p:ph type="sldNum" sz="quarter" idx="12"/>
          </p:nvPr>
        </p:nvSpPr>
        <p:spPr/>
        <p:txBody>
          <a:bodyPr/>
          <a:lstStyle/>
          <a:p>
            <a:fld id="{94FAF080-209C-406E-8504-909141440612}" type="slidenum">
              <a:rPr lang="lt-LT" smtClean="0"/>
              <a:t>5</a:t>
            </a:fld>
            <a:endParaRPr lang="lt-LT"/>
          </a:p>
        </p:txBody>
      </p:sp>
    </p:spTree>
    <p:extLst>
      <p:ext uri="{BB962C8B-B14F-4D97-AF65-F5344CB8AC3E}">
        <p14:creationId xmlns:p14="http://schemas.microsoft.com/office/powerpoint/2010/main" val="86531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b="1" dirty="0"/>
              <a:t>Neformaliojo suaugusiųjų švietimo ir tęstinio mokymosi 2016–2023 metų plėtros programa </a:t>
            </a:r>
          </a:p>
        </p:txBody>
      </p:sp>
      <p:sp>
        <p:nvSpPr>
          <p:cNvPr id="3" name="Turinio vietos rezervavimo ženklas 2"/>
          <p:cNvSpPr>
            <a:spLocks noGrp="1"/>
          </p:cNvSpPr>
          <p:nvPr>
            <p:ph idx="1"/>
          </p:nvPr>
        </p:nvSpPr>
        <p:spPr/>
        <p:txBody>
          <a:bodyPr/>
          <a:lstStyle/>
          <a:p>
            <a:r>
              <a:rPr lang="lt-LT" dirty="0"/>
              <a:t>Programos </a:t>
            </a:r>
            <a:r>
              <a:rPr lang="lt-LT" b="1" dirty="0"/>
              <a:t>strateginis tikslas </a:t>
            </a:r>
            <a:r>
              <a:rPr lang="lt-LT" dirty="0"/>
              <a:t>– sukurti ir išplėtoti neformalųjį suaugusiųjų švietimą ir tęstinį mokymąsi laiduojančią ir prieinamą, socialiai teisingą švietimo sistemą, atitinkančią atviroje pilietinėje visuomenėje darbo rinkoje veikiančio asmens ir visuomenės poreikius.</a:t>
            </a:r>
          </a:p>
          <a:p>
            <a:r>
              <a:rPr lang="lt-LT" dirty="0"/>
              <a:t>Pabrėžiama – plėtojant mokymosi visą gyvenimą sistemas, būtina didinti suaugusiųjų </a:t>
            </a:r>
            <a:r>
              <a:rPr lang="lt-LT" b="1" dirty="0"/>
              <a:t>mokymosi galimybių prieinamumą</a:t>
            </a:r>
            <a:r>
              <a:rPr lang="lt-LT" dirty="0"/>
              <a:t> ir skatinti </a:t>
            </a:r>
            <a:r>
              <a:rPr lang="lt-LT" b="1" dirty="0"/>
              <a:t>mokymosi visą gyvenimą įvairovę</a:t>
            </a:r>
            <a:r>
              <a:rPr lang="lt-LT" dirty="0"/>
              <a:t>. </a:t>
            </a:r>
          </a:p>
        </p:txBody>
      </p:sp>
      <p:sp>
        <p:nvSpPr>
          <p:cNvPr id="5" name="Skaidrės numerio vietos rezervavimo ženklas 4">
            <a:extLst>
              <a:ext uri="{FF2B5EF4-FFF2-40B4-BE49-F238E27FC236}">
                <a16:creationId xmlns:a16="http://schemas.microsoft.com/office/drawing/2014/main" id="{D0EBD9F3-8647-45A9-894B-319D8BA91DBB}"/>
              </a:ext>
            </a:extLst>
          </p:cNvPr>
          <p:cNvSpPr>
            <a:spLocks noGrp="1"/>
          </p:cNvSpPr>
          <p:nvPr>
            <p:ph type="sldNum" sz="quarter" idx="12"/>
          </p:nvPr>
        </p:nvSpPr>
        <p:spPr/>
        <p:txBody>
          <a:bodyPr/>
          <a:lstStyle/>
          <a:p>
            <a:fld id="{94FAF080-209C-406E-8504-909141440612}" type="slidenum">
              <a:rPr lang="lt-LT" smtClean="0"/>
              <a:t>6</a:t>
            </a:fld>
            <a:endParaRPr lang="lt-LT"/>
          </a:p>
        </p:txBody>
      </p:sp>
    </p:spTree>
    <p:extLst>
      <p:ext uri="{BB962C8B-B14F-4D97-AF65-F5344CB8AC3E}">
        <p14:creationId xmlns:p14="http://schemas.microsoft.com/office/powerpoint/2010/main" val="426689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pPr fontAlgn="base" hangingPunct="0"/>
            <a:r>
              <a:rPr lang="lt-LT" sz="3600" b="1" dirty="0"/>
              <a:t>Šiaulių miesto savivaldybės neformaliojo suaugusiųjų švietimo ir tęstinio mokymosi 2022 metų veiksmų planas</a:t>
            </a:r>
            <a:endParaRPr lang="lt-LT" sz="3600" dirty="0"/>
          </a:p>
        </p:txBody>
      </p:sp>
      <p:sp>
        <p:nvSpPr>
          <p:cNvPr id="3" name="Turinio vietos rezervavimo ženklas 2"/>
          <p:cNvSpPr>
            <a:spLocks noGrp="1"/>
          </p:cNvSpPr>
          <p:nvPr>
            <p:ph sz="half" idx="1"/>
          </p:nvPr>
        </p:nvSpPr>
        <p:spPr/>
        <p:txBody>
          <a:bodyPr/>
          <a:lstStyle/>
          <a:p>
            <a:pPr marL="0" indent="0">
              <a:buNone/>
            </a:pPr>
            <a:r>
              <a:rPr lang="lt-LT" b="1" dirty="0"/>
              <a:t>Tikslas –</a:t>
            </a:r>
            <a:r>
              <a:rPr lang="lt-LT" dirty="0"/>
              <a:t> sukurti mokymosi visą gyvenimą pasiūlos ir paklausos sistemą, kuri sudarytų sąlygas suaugusiųjų socialinei ir darbinei </a:t>
            </a:r>
            <a:r>
              <a:rPr lang="lt-LT" dirty="0" err="1"/>
              <a:t>įtraukčiai</a:t>
            </a:r>
            <a:r>
              <a:rPr lang="lt-LT" dirty="0"/>
              <a:t>, aktyviam asmeniniam tobulėjimui.</a:t>
            </a:r>
          </a:p>
          <a:p>
            <a:pPr marL="0" indent="0">
              <a:buNone/>
            </a:pPr>
            <a:endParaRPr lang="lt-LT" dirty="0"/>
          </a:p>
          <a:p>
            <a:endParaRPr lang="lt-LT" dirty="0"/>
          </a:p>
        </p:txBody>
      </p:sp>
      <p:pic>
        <p:nvPicPr>
          <p:cNvPr id="6" name="Turinio vietos rezervavimo ženklas 5"/>
          <p:cNvPicPr>
            <a:picLocks noGrp="1" noChangeAspect="1"/>
          </p:cNvPicPr>
          <p:nvPr>
            <p:ph sz="half" idx="2"/>
          </p:nvPr>
        </p:nvPicPr>
        <p:blipFill>
          <a:blip r:embed="rId2"/>
          <a:stretch>
            <a:fillRect/>
          </a:stretch>
        </p:blipFill>
        <p:spPr>
          <a:xfrm>
            <a:off x="6189786" y="1448515"/>
            <a:ext cx="5251938" cy="5258139"/>
          </a:xfrm>
          <a:prstGeom prst="rect">
            <a:avLst/>
          </a:prstGeom>
        </p:spPr>
      </p:pic>
      <p:sp>
        <p:nvSpPr>
          <p:cNvPr id="5" name="Skaidrės numerio vietos rezervavimo ženklas 4">
            <a:extLst>
              <a:ext uri="{FF2B5EF4-FFF2-40B4-BE49-F238E27FC236}">
                <a16:creationId xmlns:a16="http://schemas.microsoft.com/office/drawing/2014/main" id="{EE7BF51C-E8F4-41EA-84AF-B195AF1031EA}"/>
              </a:ext>
            </a:extLst>
          </p:cNvPr>
          <p:cNvSpPr>
            <a:spLocks noGrp="1"/>
          </p:cNvSpPr>
          <p:nvPr>
            <p:ph type="sldNum" sz="quarter" idx="12"/>
          </p:nvPr>
        </p:nvSpPr>
        <p:spPr/>
        <p:txBody>
          <a:bodyPr/>
          <a:lstStyle/>
          <a:p>
            <a:fld id="{94FAF080-209C-406E-8504-909141440612}" type="slidenum">
              <a:rPr lang="lt-LT" smtClean="0"/>
              <a:t>7</a:t>
            </a:fld>
            <a:endParaRPr lang="lt-LT"/>
          </a:p>
        </p:txBody>
      </p:sp>
    </p:spTree>
    <p:extLst>
      <p:ext uri="{BB962C8B-B14F-4D97-AF65-F5344CB8AC3E}">
        <p14:creationId xmlns:p14="http://schemas.microsoft.com/office/powerpoint/2010/main" val="4145129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r>
              <a:rPr lang="lt-LT" sz="2800" b="1" dirty="0">
                <a:latin typeface="+mn-lt"/>
                <a:ea typeface="+mn-ea"/>
                <a:cs typeface="+mn-cs"/>
              </a:rPr>
              <a:t>Šiaulių miesto savivaldybės neformaliojo suaugusiųjų švietimo ir tęstinio mokymosi programų, finansuojamų savivaldybės biudžeto lėšomis, finansavimo ir atrankos tvarkos aprašas</a:t>
            </a:r>
          </a:p>
        </p:txBody>
      </p:sp>
      <p:sp>
        <p:nvSpPr>
          <p:cNvPr id="5" name="Turinio vietos rezervavimo ženklas 4"/>
          <p:cNvSpPr>
            <a:spLocks noGrp="1"/>
          </p:cNvSpPr>
          <p:nvPr>
            <p:ph idx="1"/>
          </p:nvPr>
        </p:nvSpPr>
        <p:spPr/>
        <p:txBody>
          <a:bodyPr/>
          <a:lstStyle/>
          <a:p>
            <a:pPr marL="0" indent="0">
              <a:buNone/>
            </a:pPr>
            <a:r>
              <a:rPr lang="lt-LT" dirty="0"/>
              <a:t>Šiaulių miesto savivaldybės neformaliojo suaugusiųjų švietimo ir tęstinio mokymosi programų 2022 m. </a:t>
            </a:r>
            <a:r>
              <a:rPr lang="lt-LT" b="1" dirty="0"/>
              <a:t>prioritetai</a:t>
            </a:r>
            <a:r>
              <a:rPr lang="lt-LT" dirty="0"/>
              <a:t>: </a:t>
            </a:r>
          </a:p>
          <a:p>
            <a:endParaRPr lang="lt-LT" dirty="0"/>
          </a:p>
          <a:p>
            <a:pPr marL="514350" indent="-514350">
              <a:buAutoNum type="arabicPeriod"/>
            </a:pPr>
            <a:r>
              <a:rPr lang="lt-LT" dirty="0"/>
              <a:t>Informacinių technologijų raštingumo tobulinimas ir kibernetinio saugumo įgūdžių ugdymas. </a:t>
            </a:r>
          </a:p>
          <a:p>
            <a:pPr marL="514350" indent="-514350">
              <a:buAutoNum type="arabicPeriod"/>
            </a:pPr>
            <a:r>
              <a:rPr lang="lt-LT" dirty="0"/>
              <a:t>Asmenų mokymasis Trečiojo amžiaus universitete.</a:t>
            </a:r>
          </a:p>
          <a:p>
            <a:pPr marL="514350" indent="-514350">
              <a:buAutoNum type="arabicPeriod"/>
            </a:pPr>
            <a:r>
              <a:rPr lang="lt-LT" dirty="0"/>
              <a:t>Asmenų ekologinio sąmoningumo ugdymas.</a:t>
            </a:r>
          </a:p>
        </p:txBody>
      </p:sp>
      <p:sp>
        <p:nvSpPr>
          <p:cNvPr id="4" name="Skaidrės numerio vietos rezervavimo ženklas 3">
            <a:extLst>
              <a:ext uri="{FF2B5EF4-FFF2-40B4-BE49-F238E27FC236}">
                <a16:creationId xmlns:a16="http://schemas.microsoft.com/office/drawing/2014/main" id="{118EEE78-48A5-485A-917E-9CA1D295D465}"/>
              </a:ext>
            </a:extLst>
          </p:cNvPr>
          <p:cNvSpPr>
            <a:spLocks noGrp="1"/>
          </p:cNvSpPr>
          <p:nvPr>
            <p:ph type="sldNum" sz="quarter" idx="12"/>
          </p:nvPr>
        </p:nvSpPr>
        <p:spPr/>
        <p:txBody>
          <a:bodyPr/>
          <a:lstStyle/>
          <a:p>
            <a:fld id="{94FAF080-209C-406E-8504-909141440612}" type="slidenum">
              <a:rPr lang="lt-LT" smtClean="0"/>
              <a:t>8</a:t>
            </a:fld>
            <a:endParaRPr lang="lt-LT"/>
          </a:p>
        </p:txBody>
      </p:sp>
    </p:spTree>
    <p:extLst>
      <p:ext uri="{BB962C8B-B14F-4D97-AF65-F5344CB8AC3E}">
        <p14:creationId xmlns:p14="http://schemas.microsoft.com/office/powerpoint/2010/main" val="418151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vadinimas 4"/>
          <p:cNvSpPr>
            <a:spLocks noGrp="1"/>
          </p:cNvSpPr>
          <p:nvPr>
            <p:ph type="title"/>
          </p:nvPr>
        </p:nvSpPr>
        <p:spPr>
          <a:xfrm>
            <a:off x="688731" y="2615956"/>
            <a:ext cx="10515600" cy="1325563"/>
          </a:xfrm>
        </p:spPr>
        <p:txBody>
          <a:bodyPr/>
          <a:lstStyle/>
          <a:p>
            <a:pPr algn="ctr"/>
            <a:r>
              <a:rPr lang="lt-LT" b="1" dirty="0"/>
              <a:t>Iššūkiai</a:t>
            </a:r>
          </a:p>
        </p:txBody>
      </p:sp>
      <p:sp>
        <p:nvSpPr>
          <p:cNvPr id="3" name="Skaidrės numerio vietos rezervavimo ženklas 2">
            <a:extLst>
              <a:ext uri="{FF2B5EF4-FFF2-40B4-BE49-F238E27FC236}">
                <a16:creationId xmlns:a16="http://schemas.microsoft.com/office/drawing/2014/main" id="{6452BB2F-6FAB-4262-BF98-0C5D6F078A0D}"/>
              </a:ext>
            </a:extLst>
          </p:cNvPr>
          <p:cNvSpPr>
            <a:spLocks noGrp="1"/>
          </p:cNvSpPr>
          <p:nvPr>
            <p:ph type="sldNum" sz="quarter" idx="12"/>
          </p:nvPr>
        </p:nvSpPr>
        <p:spPr/>
        <p:txBody>
          <a:bodyPr/>
          <a:lstStyle/>
          <a:p>
            <a:fld id="{94FAF080-209C-406E-8504-909141440612}" type="slidenum">
              <a:rPr lang="lt-LT" smtClean="0"/>
              <a:t>9</a:t>
            </a:fld>
            <a:endParaRPr lang="lt-LT"/>
          </a:p>
        </p:txBody>
      </p:sp>
    </p:spTree>
    <p:extLst>
      <p:ext uri="{BB962C8B-B14F-4D97-AF65-F5344CB8AC3E}">
        <p14:creationId xmlns:p14="http://schemas.microsoft.com/office/powerpoint/2010/main" val="2722747517"/>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Plačiaekranė</PresentationFormat>
  <Paragraphs>92</Paragraphs>
  <Slides>17</Slides>
  <Notes>0</Notes>
  <HiddenSlides>0</HiddenSlides>
  <MMClips>0</MMClips>
  <ScaleCrop>false</ScaleCrop>
  <HeadingPairs>
    <vt:vector size="8" baseType="variant">
      <vt:variant>
        <vt:lpstr>Naudojami šriftai</vt:lpstr>
      </vt:variant>
      <vt:variant>
        <vt:i4>3</vt:i4>
      </vt:variant>
      <vt:variant>
        <vt:lpstr>Tema</vt:lpstr>
      </vt:variant>
      <vt:variant>
        <vt:i4>1</vt:i4>
      </vt:variant>
      <vt:variant>
        <vt:lpstr>Įdėtosios OLE paslaugos</vt:lpstr>
      </vt:variant>
      <vt:variant>
        <vt:i4>1</vt:i4>
      </vt:variant>
      <vt:variant>
        <vt:lpstr>Skaidrių pavadinimai</vt:lpstr>
      </vt:variant>
      <vt:variant>
        <vt:i4>17</vt:i4>
      </vt:variant>
    </vt:vector>
  </HeadingPairs>
  <TitlesOfParts>
    <vt:vector size="22" baseType="lpstr">
      <vt:lpstr>Arial</vt:lpstr>
      <vt:lpstr>Calibri</vt:lpstr>
      <vt:lpstr>Calibri Light</vt:lpstr>
      <vt:lpstr>„Office“ tema</vt:lpstr>
      <vt:lpstr>Rastrinis vaizdas</vt:lpstr>
      <vt:lpstr> Neformalus suaugusiųjų švietimas: lūkesčiai ir galimybės Šiaulių mieste</vt:lpstr>
      <vt:lpstr>Galimybės</vt:lpstr>
      <vt:lpstr>Neformalusis suaugusiųjų švietimas: apibrėžtis ir įgyvendinimas</vt:lpstr>
      <vt:lpstr>Lietuvos pažangos strategija "Lietuva 2030„</vt:lpstr>
      <vt:lpstr>Valstybinė švietimo 2013-2022 metų strategija</vt:lpstr>
      <vt:lpstr>Neformaliojo suaugusiųjų švietimo ir tęstinio mokymosi 2016–2023 metų plėtros programa </vt:lpstr>
      <vt:lpstr>Šiaulių miesto savivaldybės neformaliojo suaugusiųjų švietimo ir tęstinio mokymosi 2022 metų veiksmų planas</vt:lpstr>
      <vt:lpstr>Šiaulių miesto savivaldybės neformaliojo suaugusiųjų švietimo ir tęstinio mokymosi programų, finansuojamų savivaldybės biudžeto lėšomis, finansavimo ir atrankos tvarkos aprašas</vt:lpstr>
      <vt:lpstr>Iššūkiai</vt:lpstr>
      <vt:lpstr>Europos valstybių pasiskirstymas pagal menkai kvalifikuotų gyventojų dalį, jų įsitraukimą į suaugusiųjų švietimą ir valstybės paramą menkai kvalifikuotų gyventojų tobulinimosi procesui </vt:lpstr>
      <vt:lpstr>Faktai</vt:lpstr>
      <vt:lpstr>25–64 metų amžiaus Europos gyventojų dalyvavimas švietimo veiklose 2020 m. (per paskutines 4 savaites iki apklausos) (proc.)</vt:lpstr>
      <vt:lpstr>25–64 metų amžiaus ES ir Lietuvos gyventojų dalyvavimas švietimo veiklose 2015–2020 m. (per paskutines 4 savaites iki apklausos) (proc.)</vt:lpstr>
      <vt:lpstr>25–64 metų amžiaus suaugusiųjų dalyvavimas švietimo veiklose 2020 m. (per paskutines 4 savaites iki apklausos) ES ir Lietuvoje pagal lytį, amžių, įgytą išsilavinimą ir užimtumo statusą (proc.)</vt:lpstr>
      <vt:lpstr> „Neformaliojo švietimo įgyvendinimas šalies regionuose“, 2020</vt:lpstr>
      <vt:lpstr>Sprendimai</vt:lpstr>
      <vt:lpstr>Dėkoju už dėmesį</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Neformalus suaugusiųjų mokymasis Šiaulių mieste: galimybės ir iššūkiai</dc:title>
  <dc:creator>Vilma Tubutienė</dc:creator>
  <cp:lastModifiedBy>Vilma Tubutienė</cp:lastModifiedBy>
  <cp:revision>21</cp:revision>
  <dcterms:created xsi:type="dcterms:W3CDTF">2022-03-27T14:15:03Z</dcterms:created>
  <dcterms:modified xsi:type="dcterms:W3CDTF">2022-10-06T14:45:36Z</dcterms:modified>
</cp:coreProperties>
</file>