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1" r:id="rId2"/>
    <p:sldId id="277" r:id="rId3"/>
    <p:sldId id="282" r:id="rId4"/>
    <p:sldId id="276" r:id="rId5"/>
    <p:sldId id="278" r:id="rId6"/>
    <p:sldId id="266" r:id="rId7"/>
    <p:sldId id="316" r:id="rId8"/>
    <p:sldId id="321" r:id="rId9"/>
    <p:sldId id="322" r:id="rId10"/>
    <p:sldId id="319" r:id="rId11"/>
    <p:sldId id="320" r:id="rId12"/>
    <p:sldId id="283" r:id="rId13"/>
    <p:sldId id="269" r:id="rId14"/>
    <p:sldId id="323" r:id="rId15"/>
    <p:sldId id="275" r:id="rId16"/>
    <p:sldId id="325" r:id="rId17"/>
    <p:sldId id="274" r:id="rId18"/>
    <p:sldId id="285" r:id="rId19"/>
    <p:sldId id="3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DD6"/>
    <a:srgbClr val="FFFFFF"/>
    <a:srgbClr val="00A5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9"/>
    <p:restoredTop sz="89609" autoAdjust="0"/>
  </p:normalViewPr>
  <p:slideViewPr>
    <p:cSldViewPr snapToGrid="0" snapToObjects="1">
      <p:cViewPr varScale="1">
        <p:scale>
          <a:sx n="103" d="100"/>
          <a:sy n="103" d="100"/>
        </p:scale>
        <p:origin x="1398"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254EA-A457-4F45-9920-EDFD4B8EDC59}"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26D89-D7A0-864A-945F-46F93A6BA9E8}" type="slidenum">
              <a:rPr lang="en-US" smtClean="0"/>
              <a:t>‹#›</a:t>
            </a:fld>
            <a:endParaRPr lang="en-US"/>
          </a:p>
        </p:txBody>
      </p:sp>
    </p:spTree>
    <p:extLst>
      <p:ext uri="{BB962C8B-B14F-4D97-AF65-F5344CB8AC3E}">
        <p14:creationId xmlns:p14="http://schemas.microsoft.com/office/powerpoint/2010/main" val="145724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D726D89-D7A0-864A-945F-46F93A6BA9E8}" type="slidenum">
              <a:rPr lang="en-US" smtClean="0"/>
              <a:t>12</a:t>
            </a:fld>
            <a:endParaRPr lang="en-US"/>
          </a:p>
        </p:txBody>
      </p:sp>
    </p:spTree>
    <p:extLst>
      <p:ext uri="{BB962C8B-B14F-4D97-AF65-F5344CB8AC3E}">
        <p14:creationId xmlns:p14="http://schemas.microsoft.com/office/powerpoint/2010/main" val="376054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https://app.mural.co/t/codec0239/m/codec0239/1643787769332/9e4edaa52b65cd20b7a8d5626722b64948f17129?sender=u7b2c8f71232158f8c3b38737</a:t>
            </a:r>
          </a:p>
        </p:txBody>
      </p:sp>
      <p:sp>
        <p:nvSpPr>
          <p:cNvPr id="4" name="Slide Number Placeholder 3"/>
          <p:cNvSpPr>
            <a:spLocks noGrp="1"/>
          </p:cNvSpPr>
          <p:nvPr>
            <p:ph type="sldNum" sz="quarter" idx="5"/>
          </p:nvPr>
        </p:nvSpPr>
        <p:spPr/>
        <p:txBody>
          <a:bodyPr/>
          <a:lstStyle/>
          <a:p>
            <a:fld id="{CD726D89-D7A0-864A-945F-46F93A6BA9E8}" type="slidenum">
              <a:rPr lang="en-US" smtClean="0"/>
              <a:t>15</a:t>
            </a:fld>
            <a:endParaRPr lang="en-US"/>
          </a:p>
        </p:txBody>
      </p:sp>
    </p:spTree>
    <p:extLst>
      <p:ext uri="{BB962C8B-B14F-4D97-AF65-F5344CB8AC3E}">
        <p14:creationId xmlns:p14="http://schemas.microsoft.com/office/powerpoint/2010/main" val="31626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https://app.mural.co/t/codec0239/m/codec0239/1653296683885/278ef415874723909a0bb3e33fb8533bdd028bd5?sender=u7b2c8f71232158f8c3b38737</a:t>
            </a:r>
            <a:endParaRPr lang="lt-LT" dirty="0"/>
          </a:p>
        </p:txBody>
      </p:sp>
      <p:sp>
        <p:nvSpPr>
          <p:cNvPr id="4" name="Slide Number Placeholder 3"/>
          <p:cNvSpPr>
            <a:spLocks noGrp="1"/>
          </p:cNvSpPr>
          <p:nvPr>
            <p:ph type="sldNum" sz="quarter" idx="5"/>
          </p:nvPr>
        </p:nvSpPr>
        <p:spPr/>
        <p:txBody>
          <a:bodyPr/>
          <a:lstStyle/>
          <a:p>
            <a:fld id="{CD726D89-D7A0-864A-945F-46F93A6BA9E8}" type="slidenum">
              <a:rPr lang="en-US" smtClean="0"/>
              <a:t>16</a:t>
            </a:fld>
            <a:endParaRPr lang="en-US"/>
          </a:p>
        </p:txBody>
      </p:sp>
    </p:spTree>
    <p:extLst>
      <p:ext uri="{BB962C8B-B14F-4D97-AF65-F5344CB8AC3E}">
        <p14:creationId xmlns:p14="http://schemas.microsoft.com/office/powerpoint/2010/main" val="103493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270262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3" name="Graphic 2">
            <a:extLst>
              <a:ext uri="{FF2B5EF4-FFF2-40B4-BE49-F238E27FC236}">
                <a16:creationId xmlns:a16="http://schemas.microsoft.com/office/drawing/2014/main" id="{213CFF12-1718-F544-BC99-8DAE8FB6314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05740" y="0"/>
            <a:ext cx="2551430" cy="1803388"/>
          </a:xfrm>
          <a:prstGeom prst="rect">
            <a:avLst/>
          </a:prstGeom>
        </p:spPr>
      </p:pic>
    </p:spTree>
    <p:extLst>
      <p:ext uri="{BB962C8B-B14F-4D97-AF65-F5344CB8AC3E}">
        <p14:creationId xmlns:p14="http://schemas.microsoft.com/office/powerpoint/2010/main" val="163267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C9DA92-0D67-4F48-8688-3F92B3A7181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425441" y="-6266675"/>
            <a:ext cx="27434847" cy="19391350"/>
          </a:xfrm>
          <a:prstGeom prst="rect">
            <a:avLst/>
          </a:prstGeom>
        </p:spPr>
      </p:pic>
    </p:spTree>
    <p:extLst>
      <p:ext uri="{BB962C8B-B14F-4D97-AF65-F5344CB8AC3E}">
        <p14:creationId xmlns:p14="http://schemas.microsoft.com/office/powerpoint/2010/main" val="309240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slide">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215397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slide 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3079750" y="3429000"/>
            <a:ext cx="6032500" cy="2308994"/>
          </a:xfrm>
        </p:spPr>
        <p:txBody>
          <a:bodyPr anchor="ctr">
            <a:normAutofit/>
          </a:bodyPr>
          <a:lstStyle>
            <a:lvl1pPr marL="0" indent="0" algn="ctr">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pic>
        <p:nvPicPr>
          <p:cNvPr id="3" name="Graphic 2">
            <a:extLst>
              <a:ext uri="{FF2B5EF4-FFF2-40B4-BE49-F238E27FC236}">
                <a16:creationId xmlns:a16="http://schemas.microsoft.com/office/drawing/2014/main" id="{4ED1B287-639A-3F40-AA78-91374CBA21C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641725" y="99265"/>
            <a:ext cx="4908550" cy="3469435"/>
          </a:xfrm>
          <a:prstGeom prst="rect">
            <a:avLst/>
          </a:prstGeom>
        </p:spPr>
      </p:pic>
    </p:spTree>
    <p:extLst>
      <p:ext uri="{BB962C8B-B14F-4D97-AF65-F5344CB8AC3E}">
        <p14:creationId xmlns:p14="http://schemas.microsoft.com/office/powerpoint/2010/main" val="15306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amp;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69900" y="381001"/>
            <a:ext cx="4761857" cy="3733800"/>
          </a:xfrm>
          <a:noFill/>
          <a:ln>
            <a:noFill/>
          </a:ln>
        </p:spPr>
        <p:txBody>
          <a:bodyPr anchor="b">
            <a:noAutofit/>
          </a:bodyPr>
          <a:lstStyle>
            <a:lvl1pPr marL="0" indent="0">
              <a:lnSpc>
                <a:spcPct val="110000"/>
              </a:lnSpc>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sp>
        <p:nvSpPr>
          <p:cNvPr id="11" name="Subtitle 2">
            <a:extLst>
              <a:ext uri="{FF2B5EF4-FFF2-40B4-BE49-F238E27FC236}">
                <a16:creationId xmlns:a16="http://schemas.microsoft.com/office/drawing/2014/main" id="{8E444BC8-9F9D-A148-9E4C-BBCC716A7D4E}"/>
              </a:ext>
            </a:extLst>
          </p:cNvPr>
          <p:cNvSpPr>
            <a:spLocks noGrp="1"/>
          </p:cNvSpPr>
          <p:nvPr>
            <p:ph type="subTitle" idx="1" hasCustomPrompt="1"/>
          </p:nvPr>
        </p:nvSpPr>
        <p:spPr>
          <a:xfrm>
            <a:off x="469902" y="4261631"/>
            <a:ext cx="4761856" cy="1655762"/>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Citatos</a:t>
            </a:r>
            <a:r>
              <a:rPr lang="en-US" dirty="0"/>
              <a:t> </a:t>
            </a:r>
            <a:r>
              <a:rPr lang="en-US" dirty="0" err="1"/>
              <a:t>autorė</a:t>
            </a:r>
            <a:endParaRPr lang="en-US" dirty="0"/>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270846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and photo v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93049" y="1504709"/>
            <a:ext cx="4761857" cy="5110224"/>
          </a:xfrm>
          <a:noFill/>
          <a:ln>
            <a:noFill/>
          </a:ln>
        </p:spPr>
        <p:txBody>
          <a:bodyPr anchor="t">
            <a:noAutofit/>
          </a:bodyPr>
          <a:lstStyle>
            <a:lvl1pPr marL="457200" indent="-457200" algn="l">
              <a:lnSpc>
                <a:spcPct val="100000"/>
              </a:lnSpc>
              <a:buClr>
                <a:schemeClr val="tx1"/>
              </a:buClr>
              <a:buSzPct val="1200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Nunc mi </a:t>
            </a:r>
            <a:r>
              <a:rPr lang="en-US" dirty="0" err="1"/>
              <a:t>metus</a:t>
            </a:r>
            <a:r>
              <a:rPr lang="en-US" dirty="0"/>
              <a:t>, </a:t>
            </a:r>
            <a:r>
              <a:rPr lang="en-US" dirty="0" err="1"/>
              <a:t>rhoncus</a:t>
            </a:r>
            <a:r>
              <a:rPr lang="en-US" dirty="0"/>
              <a:t> ac </a:t>
            </a:r>
            <a:r>
              <a:rPr lang="en-US" dirty="0" err="1"/>
              <a:t>egestas</a:t>
            </a:r>
            <a:r>
              <a:rPr lang="en-US" dirty="0"/>
              <a:t> </a:t>
            </a:r>
            <a:r>
              <a:rPr lang="en-US" dirty="0" err="1"/>
              <a:t>nec</a:t>
            </a:r>
            <a:r>
              <a:rPr lang="en-US" dirty="0"/>
              <a:t>, </a:t>
            </a:r>
            <a:r>
              <a:rPr lang="en-US" dirty="0" err="1"/>
              <a:t>rutrum</a:t>
            </a:r>
            <a:r>
              <a:rPr lang="en-US" dirty="0"/>
              <a:t> </a:t>
            </a:r>
            <a:r>
              <a:rPr lang="en-US" dirty="0" err="1"/>
              <a:t>ut</a:t>
            </a:r>
            <a:r>
              <a:rPr lang="en-US" dirty="0"/>
              <a:t> </a:t>
            </a:r>
            <a:r>
              <a:rPr lang="en-US" dirty="0" err="1"/>
              <a:t>neque</a:t>
            </a:r>
            <a:r>
              <a:rPr lang="en-US" dirty="0"/>
              <a:t>. Nam </a:t>
            </a:r>
            <a:r>
              <a:rPr lang="en-US" dirty="0" err="1"/>
              <a:t>elementum</a:t>
            </a:r>
            <a:r>
              <a:rPr lang="en-US" dirty="0"/>
              <a:t> </a:t>
            </a:r>
            <a:r>
              <a:rPr lang="en-US" dirty="0" err="1"/>
              <a:t>hendrerit</a:t>
            </a:r>
            <a:r>
              <a:rPr lang="en-US" dirty="0"/>
              <a:t> </a:t>
            </a:r>
            <a:r>
              <a:rPr lang="en-US" dirty="0" err="1"/>
              <a:t>enim</a:t>
            </a:r>
            <a:r>
              <a:rPr lang="en-US" dirty="0"/>
              <a:t>, </a:t>
            </a:r>
            <a:r>
              <a:rPr lang="en-US" dirty="0" err="1"/>
              <a:t>quis</a:t>
            </a:r>
            <a:r>
              <a:rPr lang="en-US" dirty="0"/>
              <a:t> </a:t>
            </a:r>
            <a:r>
              <a:rPr lang="en-US" dirty="0" err="1"/>
              <a:t>consequat</a:t>
            </a:r>
            <a:r>
              <a:rPr lang="en-US" dirty="0"/>
              <a:t> </a:t>
            </a:r>
            <a:r>
              <a:rPr lang="en-US" dirty="0" err="1"/>
              <a:t>nunc</a:t>
            </a:r>
            <a:r>
              <a:rPr lang="en-US" dirty="0"/>
              <a:t> </a:t>
            </a:r>
            <a:r>
              <a:rPr lang="en-US" dirty="0" err="1"/>
              <a:t>accumsan</a:t>
            </a:r>
            <a:r>
              <a:rPr lang="en-US" dirty="0"/>
              <a:t> </a:t>
            </a:r>
            <a:r>
              <a:rPr lang="en-US" dirty="0" err="1"/>
              <a:t>ornare</a:t>
            </a:r>
            <a:r>
              <a:rPr lang="en-US" dirty="0"/>
              <a:t>. </a:t>
            </a:r>
          </a:p>
          <a:p>
            <a:pPr lvl="0"/>
            <a:r>
              <a:rPr lang="en-US" dirty="0" err="1"/>
              <a:t>Aliquam</a:t>
            </a:r>
            <a:r>
              <a:rPr lang="en-US" dirty="0"/>
              <a:t> </a:t>
            </a:r>
            <a:r>
              <a:rPr lang="en-US" dirty="0" err="1"/>
              <a:t>ut</a:t>
            </a:r>
            <a:r>
              <a:rPr lang="en-US" dirty="0"/>
              <a:t> </a:t>
            </a:r>
            <a:r>
              <a:rPr lang="en-US" dirty="0" err="1"/>
              <a:t>interdum</a:t>
            </a:r>
            <a:r>
              <a:rPr lang="en-US" dirty="0"/>
              <a:t> ipsum, a </a:t>
            </a:r>
            <a:r>
              <a:rPr lang="en-US" dirty="0" err="1"/>
              <a:t>lobortis</a:t>
            </a:r>
            <a:r>
              <a:rPr lang="en-US" dirty="0"/>
              <a:t> </a:t>
            </a:r>
            <a:r>
              <a:rPr lang="en-US" dirty="0" err="1"/>
              <a:t>turpis</a:t>
            </a:r>
            <a:r>
              <a:rPr lang="en-US" dirty="0"/>
              <a:t>. </a:t>
            </a:r>
            <a:r>
              <a:rPr lang="en-US" dirty="0" err="1"/>
              <a:t>Phasellus</a:t>
            </a:r>
            <a:r>
              <a:rPr lang="en-US" dirty="0"/>
              <a:t> </a:t>
            </a:r>
            <a:r>
              <a:rPr lang="en-US" dirty="0" err="1"/>
              <a:t>viverra</a:t>
            </a:r>
            <a:r>
              <a:rPr lang="en-US" dirty="0"/>
              <a:t>, ligula non </a:t>
            </a:r>
            <a:r>
              <a:rPr lang="en-US" dirty="0" err="1"/>
              <a:t>viverra</a:t>
            </a:r>
            <a:r>
              <a:rPr lang="en-US" dirty="0"/>
              <a:t> </a:t>
            </a:r>
            <a:r>
              <a:rPr lang="en-US" dirty="0" err="1"/>
              <a:t>volutpat</a:t>
            </a:r>
            <a:r>
              <a:rPr lang="en-US" dirty="0"/>
              <a:t>, </a:t>
            </a:r>
            <a:r>
              <a:rPr lang="en-US" dirty="0" err="1"/>
              <a:t>risus</a:t>
            </a:r>
            <a:r>
              <a:rPr lang="en-US" dirty="0"/>
              <a:t> </a:t>
            </a:r>
            <a:r>
              <a:rPr lang="en-US" dirty="0" err="1"/>
              <a:t>metus</a:t>
            </a:r>
            <a:r>
              <a:rPr lang="en-US" dirty="0"/>
              <a:t> </a:t>
            </a:r>
            <a:r>
              <a:rPr lang="en-US" dirty="0" err="1"/>
              <a:t>porttitor</a:t>
            </a:r>
            <a:r>
              <a:rPr lang="en-US" dirty="0"/>
              <a:t> </a:t>
            </a:r>
            <a:r>
              <a:rPr lang="en-US" dirty="0" err="1"/>
              <a:t>justo</a:t>
            </a:r>
            <a:r>
              <a:rPr lang="en-US" dirty="0"/>
              <a:t>, </a:t>
            </a:r>
            <a:r>
              <a:rPr lang="en-US" dirty="0" err="1"/>
              <a:t>eu</a:t>
            </a:r>
            <a:r>
              <a:rPr lang="en-US" dirty="0"/>
              <a:t> </a:t>
            </a:r>
            <a:r>
              <a:rPr lang="en-US" dirty="0" err="1"/>
              <a:t>dignissim</a:t>
            </a:r>
            <a:r>
              <a:rPr lang="en-US" dirty="0"/>
              <a:t> dolor </a:t>
            </a:r>
            <a:r>
              <a:rPr lang="en-US" dirty="0" err="1"/>
              <a:t>nisl</a:t>
            </a:r>
            <a:r>
              <a:rPr lang="en-US" dirty="0"/>
              <a:t> </a:t>
            </a:r>
            <a:r>
              <a:rPr lang="en-US" dirty="0" err="1"/>
              <a:t>quis</a:t>
            </a:r>
            <a:r>
              <a:rPr lang="en-US" dirty="0"/>
              <a:t> ipsum. </a:t>
            </a:r>
            <a:r>
              <a:rPr lang="en-US" dirty="0" err="1"/>
              <a:t>Fusce</a:t>
            </a:r>
            <a:r>
              <a:rPr lang="en-US" dirty="0"/>
              <a:t> </a:t>
            </a:r>
            <a:r>
              <a:rPr lang="en-US" dirty="0" err="1"/>
              <a:t>odio</a:t>
            </a:r>
            <a:r>
              <a:rPr lang="en-US" dirty="0"/>
              <a:t> </a:t>
            </a:r>
            <a:r>
              <a:rPr lang="en-US" dirty="0" err="1"/>
              <a:t>augue</a:t>
            </a:r>
            <a:r>
              <a:rPr lang="en-US" dirty="0"/>
              <a:t>, </a:t>
            </a:r>
            <a:r>
              <a:rPr lang="en-US" dirty="0" err="1"/>
              <a:t>iaculis</a:t>
            </a:r>
            <a:r>
              <a:rPr lang="en-US" dirty="0"/>
              <a:t> </a:t>
            </a:r>
            <a:r>
              <a:rPr lang="en-US" dirty="0" err="1"/>
              <a:t>ut</a:t>
            </a:r>
            <a:r>
              <a:rPr lang="en-US" dirty="0"/>
              <a:t> </a:t>
            </a:r>
            <a:r>
              <a:rPr lang="en-US" dirty="0" err="1"/>
              <a:t>ultrices</a:t>
            </a:r>
            <a:r>
              <a:rPr lang="en-US" dirty="0"/>
              <a:t> </a:t>
            </a:r>
            <a:r>
              <a:rPr lang="en-US" dirty="0" err="1"/>
              <a:t>ut</a:t>
            </a:r>
            <a:r>
              <a:rPr lang="en-US" dirty="0"/>
              <a:t>, </a:t>
            </a:r>
            <a:r>
              <a:rPr lang="en-US" dirty="0" err="1"/>
              <a:t>scelerisque</a:t>
            </a:r>
            <a:r>
              <a:rPr lang="en-US" dirty="0"/>
              <a:t> non dolor. </a:t>
            </a:r>
          </a:p>
          <a:p>
            <a:pPr lvl="0"/>
            <a:r>
              <a:rPr lang="en-US" dirty="0"/>
              <a:t>Integer ipsum dolor, </a:t>
            </a:r>
            <a:r>
              <a:rPr lang="en-US" dirty="0" err="1"/>
              <a:t>rhoncus</a:t>
            </a:r>
            <a:r>
              <a:rPr lang="en-US" dirty="0"/>
              <a:t> et pharetra </a:t>
            </a:r>
            <a:r>
              <a:rPr lang="en-US" dirty="0" err="1"/>
              <a:t>nec</a:t>
            </a:r>
            <a:r>
              <a:rPr lang="en-US" dirty="0"/>
              <a:t>, </a:t>
            </a:r>
            <a:r>
              <a:rPr lang="en-US" dirty="0" err="1"/>
              <a:t>dapibus</a:t>
            </a:r>
            <a:r>
              <a:rPr lang="en-US" dirty="0"/>
              <a:t> </a:t>
            </a:r>
            <a:r>
              <a:rPr lang="en-US" dirty="0" err="1"/>
              <a:t>eget</a:t>
            </a:r>
            <a:r>
              <a:rPr lang="en-US" dirty="0"/>
              <a:t> mi. </a:t>
            </a:r>
          </a:p>
          <a:p>
            <a:pPr lvl="0"/>
            <a:r>
              <a:rPr lang="en-US" dirty="0" err="1"/>
              <a:t>Donec</a:t>
            </a:r>
            <a:r>
              <a:rPr lang="en-US" dirty="0"/>
              <a:t> </a:t>
            </a:r>
            <a:r>
              <a:rPr lang="en-US" dirty="0" err="1"/>
              <a:t>auctor</a:t>
            </a:r>
            <a:r>
              <a:rPr lang="en-US" dirty="0"/>
              <a:t> </a:t>
            </a:r>
            <a:r>
              <a:rPr lang="en-US" dirty="0" err="1"/>
              <a:t>metus</a:t>
            </a:r>
            <a:r>
              <a:rPr lang="en-US" dirty="0"/>
              <a:t> mi, </a:t>
            </a:r>
            <a:r>
              <a:rPr lang="en-US" dirty="0" err="1"/>
              <a:t>sed</a:t>
            </a:r>
            <a:r>
              <a:rPr lang="en-US" dirty="0"/>
              <a:t> </a:t>
            </a:r>
            <a:r>
              <a:rPr lang="en-US" dirty="0" err="1"/>
              <a:t>euismod</a:t>
            </a:r>
            <a:r>
              <a:rPr lang="en-US" dirty="0"/>
              <a:t> </a:t>
            </a:r>
            <a:r>
              <a:rPr lang="en-US" dirty="0" err="1"/>
              <a:t>sem</a:t>
            </a:r>
            <a:r>
              <a:rPr lang="en-US" dirty="0"/>
              <a:t> </a:t>
            </a:r>
            <a:r>
              <a:rPr lang="en-US" dirty="0" err="1"/>
              <a:t>hendrerit</a:t>
            </a:r>
            <a:r>
              <a:rPr lang="en-US" dirty="0"/>
              <a:t> id.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
        <p:nvSpPr>
          <p:cNvPr id="7" name="Title 1">
            <a:extLst>
              <a:ext uri="{FF2B5EF4-FFF2-40B4-BE49-F238E27FC236}">
                <a16:creationId xmlns:a16="http://schemas.microsoft.com/office/drawing/2014/main" id="{B4E7CA2B-614F-9E4E-BD25-EAD83E4410CC}"/>
              </a:ext>
            </a:extLst>
          </p:cNvPr>
          <p:cNvSpPr>
            <a:spLocks noGrp="1"/>
          </p:cNvSpPr>
          <p:nvPr>
            <p:ph type="title"/>
          </p:nvPr>
        </p:nvSpPr>
        <p:spPr>
          <a:xfrm>
            <a:off x="493049" y="234932"/>
            <a:ext cx="5392185"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366867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9097702" y="3508513"/>
            <a:ext cx="2500132" cy="2927010"/>
          </a:xfrm>
          <a:noFill/>
          <a:ln>
            <a:noFill/>
          </a:ln>
        </p:spPr>
        <p:txBody>
          <a:bodyPr anchor="b">
            <a:normAutofit/>
          </a:bodyPr>
          <a:lstStyle>
            <a:lvl1pPr marL="0" indent="0">
              <a:lnSpc>
                <a:spcPct val="120000"/>
              </a:lnSpc>
              <a:buNone/>
              <a:defRPr sz="1600" b="0" i="0">
                <a:solidFill>
                  <a:schemeClr val="tx1"/>
                </a:solidFill>
                <a:latin typeface="Arial" panose="020B0604020202020204" pitchFamily="34" charset="0"/>
                <a:cs typeface="Arial" panose="020B0604020202020204" pitchFamily="34" charset="0"/>
              </a:defRPr>
            </a:lvl1pPr>
          </a:lstStyle>
          <a:p>
            <a:pPr lvl="0"/>
            <a:r>
              <a:rPr lang="en-US" dirty="0" err="1"/>
              <a:t>Praesent</a:t>
            </a:r>
            <a:r>
              <a:rPr lang="en-US" dirty="0"/>
              <a:t> at </a:t>
            </a:r>
            <a:r>
              <a:rPr lang="en-US" dirty="0" err="1"/>
              <a:t>elementum</a:t>
            </a:r>
            <a:r>
              <a:rPr lang="en-US" dirty="0"/>
              <a:t> nisi, </a:t>
            </a:r>
            <a:r>
              <a:rPr lang="en-US" dirty="0" err="1"/>
              <a:t>nec</a:t>
            </a:r>
            <a:r>
              <a:rPr lang="en-US" dirty="0"/>
              <a:t> </a:t>
            </a:r>
            <a:r>
              <a:rPr lang="en-US" dirty="0" err="1"/>
              <a:t>egestas</a:t>
            </a:r>
            <a:r>
              <a:rPr lang="en-US" dirty="0"/>
              <a:t> est. Vestibulum </a:t>
            </a:r>
            <a:r>
              <a:rPr lang="en-US" dirty="0" err="1"/>
              <a:t>vel</a:t>
            </a:r>
            <a:r>
              <a:rPr lang="en-US" dirty="0"/>
              <a:t> </a:t>
            </a:r>
            <a:r>
              <a:rPr lang="en-US" dirty="0" err="1"/>
              <a:t>laoreet</a:t>
            </a:r>
            <a:r>
              <a:rPr lang="en-US" dirty="0"/>
              <a:t> </a:t>
            </a:r>
            <a:r>
              <a:rPr lang="en-US" dirty="0" err="1"/>
              <a:t>lacus</a:t>
            </a:r>
            <a:r>
              <a:rPr lang="en-US" dirty="0"/>
              <a:t>, sit </a:t>
            </a:r>
            <a:r>
              <a:rPr lang="en-US" dirty="0" err="1"/>
              <a:t>amet</a:t>
            </a:r>
            <a:r>
              <a:rPr lang="en-US" dirty="0"/>
              <a:t> </a:t>
            </a:r>
            <a:r>
              <a:rPr lang="en-US" dirty="0" err="1"/>
              <a:t>tempor</a:t>
            </a:r>
            <a:r>
              <a:rPr lang="en-US" dirty="0"/>
              <a:t> </a:t>
            </a:r>
            <a:r>
              <a:rPr lang="en-US" dirty="0" err="1"/>
              <a:t>risus</a:t>
            </a:r>
            <a:r>
              <a:rPr lang="en-US" dirty="0"/>
              <a:t>.</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1" y="0"/>
            <a:ext cx="8646288"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3079132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CA2897-A387-B940-B9AB-6856134B09BE}"/>
              </a:ext>
            </a:extLst>
          </p:cNvPr>
          <p:cNvSpPr/>
          <p:nvPr userDrawn="1"/>
        </p:nvSpPr>
        <p:spPr>
          <a:xfrm>
            <a:off x="-1" y="0"/>
            <a:ext cx="60855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 name="Rectangle 6">
            <a:extLst>
              <a:ext uri="{FF2B5EF4-FFF2-40B4-BE49-F238E27FC236}">
                <a16:creationId xmlns:a16="http://schemas.microsoft.com/office/drawing/2014/main" id="{AA5EED2B-ECB3-974D-8479-F9026A4B9A43}"/>
              </a:ext>
            </a:extLst>
          </p:cNvPr>
          <p:cNvSpPr/>
          <p:nvPr userDrawn="1"/>
        </p:nvSpPr>
        <p:spPr>
          <a:xfrm>
            <a:off x="6019800" y="0"/>
            <a:ext cx="61826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B8CAC8C4-8995-9448-BF7F-500057B99AD9}"/>
              </a:ext>
            </a:extLst>
          </p:cNvPr>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Content Placeholder 3">
            <a:extLst>
              <a:ext uri="{FF2B5EF4-FFF2-40B4-BE49-F238E27FC236}">
                <a16:creationId xmlns:a16="http://schemas.microsoft.com/office/drawing/2014/main" id="{AB748991-F949-4A48-98EA-2800A3EEB695}"/>
              </a:ext>
            </a:extLst>
          </p:cNvPr>
          <p:cNvSpPr>
            <a:spLocks noGrp="1"/>
          </p:cNvSpPr>
          <p:nvPr>
            <p:ph sz="half" idx="2" hasCustomPrompt="1"/>
          </p:nvPr>
        </p:nvSpPr>
        <p:spPr>
          <a:xfrm>
            <a:off x="6172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9" name="Graphic 8">
            <a:extLst>
              <a:ext uri="{FF2B5EF4-FFF2-40B4-BE49-F238E27FC236}">
                <a16:creationId xmlns:a16="http://schemas.microsoft.com/office/drawing/2014/main" id="{54D59782-CE81-9943-A84E-8202F55DF31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D9BEF620-81E0-9B48-B61C-572A63C0DBBA}"/>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31731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with headings">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7F9A2D-1D32-F247-942B-2197A5C61E12}"/>
              </a:ext>
            </a:extLst>
          </p:cNvPr>
          <p:cNvSpPr>
            <a:spLocks noGrp="1"/>
          </p:cNvSpPr>
          <p:nvPr>
            <p:ph type="body" idx="1" hasCustomPrompt="1"/>
          </p:nvPr>
        </p:nvSpPr>
        <p:spPr>
          <a:xfrm>
            <a:off x="839788" y="1710565"/>
            <a:ext cx="5157787" cy="7448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4" name="Content Placeholder 3">
            <a:extLst>
              <a:ext uri="{FF2B5EF4-FFF2-40B4-BE49-F238E27FC236}">
                <a16:creationId xmlns:a16="http://schemas.microsoft.com/office/drawing/2014/main" id="{B9645D43-1E27-814E-9FA8-0B158CD0BF93}"/>
              </a:ext>
            </a:extLst>
          </p:cNvPr>
          <p:cNvSpPr>
            <a:spLocks noGrp="1"/>
          </p:cNvSpPr>
          <p:nvPr>
            <p:ph sz="half" idx="2" hasCustomPrompt="1"/>
          </p:nvPr>
        </p:nvSpPr>
        <p:spPr>
          <a:xfrm>
            <a:off x="839788" y="253489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5" name="Text Placeholder 4">
            <a:extLst>
              <a:ext uri="{FF2B5EF4-FFF2-40B4-BE49-F238E27FC236}">
                <a16:creationId xmlns:a16="http://schemas.microsoft.com/office/drawing/2014/main" id="{241286D6-ADB4-BE48-9C55-4E43E24673C9}"/>
              </a:ext>
            </a:extLst>
          </p:cNvPr>
          <p:cNvSpPr>
            <a:spLocks noGrp="1"/>
          </p:cNvSpPr>
          <p:nvPr>
            <p:ph type="body" sz="quarter" idx="3" hasCustomPrompt="1"/>
          </p:nvPr>
        </p:nvSpPr>
        <p:spPr>
          <a:xfrm>
            <a:off x="6172200" y="1710565"/>
            <a:ext cx="5183188" cy="7547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10" name="Content Placeholder 3">
            <a:extLst>
              <a:ext uri="{FF2B5EF4-FFF2-40B4-BE49-F238E27FC236}">
                <a16:creationId xmlns:a16="http://schemas.microsoft.com/office/drawing/2014/main" id="{55D2A41F-39B8-8A47-9A5F-98DDF159D320}"/>
              </a:ext>
            </a:extLst>
          </p:cNvPr>
          <p:cNvSpPr>
            <a:spLocks noGrp="1"/>
          </p:cNvSpPr>
          <p:nvPr>
            <p:ph sz="half" idx="13" hasCustomPrompt="1"/>
          </p:nvPr>
        </p:nvSpPr>
        <p:spPr>
          <a:xfrm>
            <a:off x="6177101" y="254483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506FA27B-2F53-CD4E-95F9-007D01F42B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160000" y="320675"/>
            <a:ext cx="1596580" cy="1128486"/>
          </a:xfrm>
          <a:prstGeom prst="rect">
            <a:avLst/>
          </a:prstGeom>
        </p:spPr>
      </p:pic>
      <p:sp>
        <p:nvSpPr>
          <p:cNvPr id="9" name="Title 1">
            <a:extLst>
              <a:ext uri="{FF2B5EF4-FFF2-40B4-BE49-F238E27FC236}">
                <a16:creationId xmlns:a16="http://schemas.microsoft.com/office/drawing/2014/main" id="{EDBC1720-D8FC-F54B-AEEF-54991B64F414}"/>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74399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xplanatory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842965" y="22987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160000" y="320675"/>
            <a:ext cx="1596580" cy="1128486"/>
          </a:xfrm>
          <a:prstGeom prst="rect">
            <a:avLst/>
          </a:prstGeom>
        </p:spPr>
      </p:pic>
      <p:sp>
        <p:nvSpPr>
          <p:cNvPr id="5" name="Title 1">
            <a:extLst>
              <a:ext uri="{FF2B5EF4-FFF2-40B4-BE49-F238E27FC236}">
                <a16:creationId xmlns:a16="http://schemas.microsoft.com/office/drawing/2014/main" id="{DD5E17D0-F283-F340-90BE-54841A8418FE}"/>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98939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planatory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3F13E1-A03C-E04A-BE57-B4FDF78A629F}"/>
              </a:ext>
            </a:extLst>
          </p:cNvPr>
          <p:cNvSpPr/>
          <p:nvPr userDrawn="1"/>
        </p:nvSpPr>
        <p:spPr>
          <a:xfrm>
            <a:off x="-1" y="0"/>
            <a:ext cx="52650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5943600" y="20574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Text Placeholder 3">
            <a:extLst>
              <a:ext uri="{FF2B5EF4-FFF2-40B4-BE49-F238E27FC236}">
                <a16:creationId xmlns:a16="http://schemas.microsoft.com/office/drawing/2014/main" id="{B412A4C5-94E8-4C4D-87E6-BED5B220A8DA}"/>
              </a:ext>
            </a:extLst>
          </p:cNvPr>
          <p:cNvSpPr>
            <a:spLocks noGrp="1"/>
          </p:cNvSpPr>
          <p:nvPr>
            <p:ph type="body" sz="half" idx="2" hasCustomPrompt="1"/>
          </p:nvPr>
        </p:nvSpPr>
        <p:spPr>
          <a:xfrm>
            <a:off x="839788" y="2057400"/>
            <a:ext cx="3932237" cy="3811588"/>
          </a:xfrm>
        </p:spPr>
        <p:txBody>
          <a:bodyPr>
            <a:normAutofit/>
          </a:bodyPr>
          <a:lstStyle>
            <a:lvl1pPr marL="0" indent="0">
              <a:lnSpc>
                <a:spcPct val="120000"/>
              </a:lnSpc>
              <a:buNone/>
              <a:defRPr sz="14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Etiam</a:t>
            </a:r>
            <a:r>
              <a:rPr lang="en-US" dirty="0"/>
              <a:t> </a:t>
            </a:r>
            <a:r>
              <a:rPr lang="en-US" dirty="0" err="1"/>
              <a:t>efficitur</a:t>
            </a:r>
            <a:r>
              <a:rPr lang="en-US" dirty="0"/>
              <a:t> </a:t>
            </a:r>
            <a:r>
              <a:rPr lang="en-US" dirty="0" err="1"/>
              <a:t>quam</a:t>
            </a:r>
            <a:r>
              <a:rPr lang="en-US" dirty="0"/>
              <a:t> </a:t>
            </a:r>
            <a:r>
              <a:rPr lang="en-US" dirty="0" err="1"/>
              <a:t>tellus</a:t>
            </a:r>
            <a:r>
              <a:rPr lang="en-US" dirty="0"/>
              <a:t>, </a:t>
            </a:r>
            <a:r>
              <a:rPr lang="en-US" dirty="0" err="1"/>
              <a:t>vel</a:t>
            </a:r>
            <a:r>
              <a:rPr lang="en-US" dirty="0"/>
              <a:t> dictum </a:t>
            </a:r>
            <a:r>
              <a:rPr lang="en-US" dirty="0" err="1"/>
              <a:t>neque</a:t>
            </a:r>
            <a:r>
              <a:rPr lang="en-US" dirty="0"/>
              <a:t> gravida cursus. </a:t>
            </a:r>
            <a:r>
              <a:rPr lang="en-US" dirty="0" err="1"/>
              <a:t>Pellentesque</a:t>
            </a:r>
            <a:r>
              <a:rPr lang="en-US" dirty="0"/>
              <a:t> </a:t>
            </a:r>
            <a:r>
              <a:rPr lang="en-US" dirty="0" err="1"/>
              <a:t>mollis</a:t>
            </a:r>
            <a:r>
              <a:rPr lang="en-US" dirty="0"/>
              <a:t> </a:t>
            </a:r>
            <a:r>
              <a:rPr lang="en-US" dirty="0" err="1"/>
              <a:t>odio</a:t>
            </a:r>
            <a:r>
              <a:rPr lang="en-US" dirty="0"/>
              <a:t> in </a:t>
            </a:r>
            <a:r>
              <a:rPr lang="en-US" dirty="0" err="1"/>
              <a:t>laoreet</a:t>
            </a:r>
            <a:r>
              <a:rPr lang="en-US" dirty="0"/>
              <a:t> pulvinar.</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6283323F-E414-4741-BC72-E27F5EFC6392}"/>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314229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v1">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777793" y="296170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6" name="Graphic 5">
            <a:extLst>
              <a:ext uri="{FF2B5EF4-FFF2-40B4-BE49-F238E27FC236}">
                <a16:creationId xmlns:a16="http://schemas.microsoft.com/office/drawing/2014/main" id="{C7892D38-2FCF-8C41-80EB-E78AA27496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3481070" cy="2460471"/>
          </a:xfrm>
          <a:prstGeom prst="rect">
            <a:avLst/>
          </a:prstGeom>
        </p:spPr>
      </p:pic>
    </p:spTree>
    <p:extLst>
      <p:ext uri="{BB962C8B-B14F-4D97-AF65-F5344CB8AC3E}">
        <p14:creationId xmlns:p14="http://schemas.microsoft.com/office/powerpoint/2010/main" val="459139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v1">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5C7B57A-177E-774A-9590-A54FF93D07E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8214630" y="-6076339"/>
            <a:ext cx="25789636" cy="18228492"/>
          </a:xfrm>
          <a:prstGeom prst="rect">
            <a:avLst/>
          </a:prstGeom>
        </p:spPr>
      </p:pic>
    </p:spTree>
    <p:extLst>
      <p:ext uri="{BB962C8B-B14F-4D97-AF65-F5344CB8AC3E}">
        <p14:creationId xmlns:p14="http://schemas.microsoft.com/office/powerpoint/2010/main" val="3832855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v2">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7D7E27-BA20-BB4D-9550-A1574C37D2C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56976" y="1809749"/>
            <a:ext cx="4581824" cy="3238500"/>
          </a:xfrm>
          <a:prstGeom prst="rect">
            <a:avLst/>
          </a:prstGeom>
        </p:spPr>
      </p:pic>
    </p:spTree>
    <p:extLst>
      <p:ext uri="{BB962C8B-B14F-4D97-AF65-F5344CB8AC3E}">
        <p14:creationId xmlns:p14="http://schemas.microsoft.com/office/powerpoint/2010/main" val="310336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v1">
    <p:bg>
      <p:bgPr>
        <a:solidFill>
          <a:schemeClr val="bg1">
            <a:alpha val="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480613" y="3429000"/>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5" name="Graphic 4">
            <a:extLst>
              <a:ext uri="{FF2B5EF4-FFF2-40B4-BE49-F238E27FC236}">
                <a16:creationId xmlns:a16="http://schemas.microsoft.com/office/drawing/2014/main" id="{A764C2C8-3D25-B642-A67E-5EA04D58B34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116840"/>
            <a:ext cx="2627630" cy="1857247"/>
          </a:xfrm>
          <a:prstGeom prst="rect">
            <a:avLst/>
          </a:prstGeom>
        </p:spPr>
      </p:pic>
    </p:spTree>
    <p:extLst>
      <p:ext uri="{BB962C8B-B14F-4D97-AF65-F5344CB8AC3E}">
        <p14:creationId xmlns:p14="http://schemas.microsoft.com/office/powerpoint/2010/main" val="135886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v1">
    <p:bg>
      <p:bgPr>
        <a:solidFill>
          <a:srgbClr val="C7DDD6"/>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2EF6C7EF-D2A6-9648-9466-55A831E361D3}"/>
              </a:ext>
            </a:extLst>
          </p:cNvPr>
          <p:cNvSpPr>
            <a:spLocks noGrp="1"/>
          </p:cNvSpPr>
          <p:nvPr>
            <p:ph type="ctrTitle" hasCustomPrompt="1"/>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švietimui</a:t>
            </a:r>
          </a:p>
        </p:txBody>
      </p:sp>
    </p:spTree>
    <p:extLst>
      <p:ext uri="{BB962C8B-B14F-4D97-AF65-F5344CB8AC3E}">
        <p14:creationId xmlns:p14="http://schemas.microsoft.com/office/powerpoint/2010/main" val="365691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v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77176F07-C46F-204D-B806-3B701D48D1EF}"/>
              </a:ext>
            </a:extLst>
          </p:cNvPr>
          <p:cNvSpPr>
            <a:spLocks noGrp="1"/>
          </p:cNvSpPr>
          <p:nvPr>
            <p:ph type="ctrTitle"/>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mokslui</a:t>
            </a:r>
          </a:p>
        </p:txBody>
      </p:sp>
    </p:spTree>
    <p:extLst>
      <p:ext uri="{BB962C8B-B14F-4D97-AF65-F5344CB8AC3E}">
        <p14:creationId xmlns:p14="http://schemas.microsoft.com/office/powerpoint/2010/main" val="35448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v1">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9A0A9FF9-2D1E-6E4F-8DB9-5BBFAC50F0D7}"/>
              </a:ext>
            </a:extLst>
          </p:cNvPr>
          <p:cNvSpPr>
            <a:spLocks noGrp="1"/>
          </p:cNvSpPr>
          <p:nvPr>
            <p:ph type="ctrTitle" hasCustomPrompt="1"/>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sportui</a:t>
            </a:r>
          </a:p>
        </p:txBody>
      </p:sp>
    </p:spTree>
    <p:extLst>
      <p:ext uri="{BB962C8B-B14F-4D97-AF65-F5344CB8AC3E}">
        <p14:creationId xmlns:p14="http://schemas.microsoft.com/office/powerpoint/2010/main" val="286957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3114107"/>
            <a:ext cx="6427304" cy="1874453"/>
          </a:xfrm>
          <a:prstGeom prst="rect">
            <a:avLst/>
          </a:prstGeom>
        </p:spPr>
        <p:txBody>
          <a:bodyPr anchor="b">
            <a:normAutofit/>
          </a:bodyPr>
          <a:lstStyle>
            <a:lvl1pPr algn="l">
              <a:defRPr sz="5400" b="0">
                <a:solidFill>
                  <a:schemeClr val="tx1"/>
                </a:solidFill>
              </a:defRPr>
            </a:lvl1pPr>
          </a:lstStyle>
          <a:p>
            <a:r>
              <a:rPr lang="en-US" dirty="0"/>
              <a:t>Full name of the presentation</a:t>
            </a:r>
          </a:p>
        </p:txBody>
      </p:sp>
      <p:pic>
        <p:nvPicPr>
          <p:cNvPr id="4" name="Graphic 3">
            <a:extLst>
              <a:ext uri="{FF2B5EF4-FFF2-40B4-BE49-F238E27FC236}">
                <a16:creationId xmlns:a16="http://schemas.microsoft.com/office/drawing/2014/main" id="{9E9475C9-782B-1146-AE8E-6313CDB472E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4135" y="-332740"/>
            <a:ext cx="3648710" cy="2578961"/>
          </a:xfrm>
          <a:prstGeom prst="rect">
            <a:avLst/>
          </a:prstGeom>
        </p:spPr>
      </p:pic>
    </p:spTree>
    <p:extLst>
      <p:ext uri="{BB962C8B-B14F-4D97-AF65-F5344CB8AC3E}">
        <p14:creationId xmlns:p14="http://schemas.microsoft.com/office/powerpoint/2010/main" val="25506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56ED8-1B66-F743-BD5F-81E968289F2B}"/>
              </a:ext>
            </a:extLst>
          </p:cNvPr>
          <p:cNvSpPr>
            <a:spLocks noGrp="1"/>
          </p:cNvSpPr>
          <p:nvPr>
            <p:ph idx="1" hasCustomPrompt="1"/>
          </p:nvPr>
        </p:nvSpPr>
        <p:spPr>
          <a:xfrm>
            <a:off x="838199" y="1995055"/>
            <a:ext cx="8067261" cy="4181908"/>
          </a:xfrm>
        </p:spPr>
        <p:txBody>
          <a:bodyPr>
            <a:normAutofit/>
          </a:bodyPr>
          <a:lstStyle>
            <a:lvl1pPr marL="0" indent="0">
              <a:buClr>
                <a:schemeClr val="tx2"/>
              </a:buClr>
              <a:buNone/>
              <a:defRPr sz="2800" b="0" i="0">
                <a:latin typeface="Arial" panose="020B0604020202020204" pitchFamily="34" charset="0"/>
                <a:cs typeface="Arial" panose="020B0604020202020204" pitchFamily="34" charset="0"/>
              </a:defRPr>
            </a:lvl1pPr>
            <a:lvl2pPr marL="457200" indent="0">
              <a:buClr>
                <a:schemeClr val="tx2"/>
              </a:buClr>
              <a:buNone/>
              <a:defRPr sz="2400">
                <a:latin typeface="Arial" panose="020B0604020202020204" pitchFamily="34" charset="0"/>
                <a:cs typeface="Arial" panose="020B0604020202020204" pitchFamily="34" charset="0"/>
              </a:defRPr>
            </a:lvl2pPr>
            <a:lvl3pPr marL="914400" indent="0">
              <a:buClr>
                <a:schemeClr val="tx2"/>
              </a:buClr>
              <a:buNone/>
              <a:defRPr sz="2000">
                <a:latin typeface="Arial" panose="020B0604020202020204" pitchFamily="34" charset="0"/>
                <a:cs typeface="Arial" panose="020B0604020202020204" pitchFamily="34" charset="0"/>
              </a:defRPr>
            </a:lvl3pPr>
            <a:lvl4pPr marL="1371600" indent="0">
              <a:buClr>
                <a:schemeClr val="tx2"/>
              </a:buClr>
              <a:buNone/>
              <a:defRPr sz="1800">
                <a:latin typeface="Arial" panose="020B0604020202020204" pitchFamily="34" charset="0"/>
                <a:cs typeface="Arial" panose="020B0604020202020204" pitchFamily="34" charset="0"/>
              </a:defRPr>
            </a:lvl4pPr>
            <a:lvl5pPr marL="1828800" indent="0">
              <a:buClr>
                <a:schemeClr val="tx2"/>
              </a:buClr>
              <a:buNone/>
              <a:defRPr sz="16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736D0523-2C64-0845-B883-7D72B5C200A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160000" y="320675"/>
            <a:ext cx="1596580" cy="1128486"/>
          </a:xfrm>
          <a:prstGeom prst="rect">
            <a:avLst/>
          </a:prstGeom>
        </p:spPr>
      </p:pic>
      <p:sp>
        <p:nvSpPr>
          <p:cNvPr id="6" name="Title 1">
            <a:extLst>
              <a:ext uri="{FF2B5EF4-FFF2-40B4-BE49-F238E27FC236}">
                <a16:creationId xmlns:a16="http://schemas.microsoft.com/office/drawing/2014/main" id="{41AE56A1-9B81-C84B-9EA5-DEAA2EF81E3B}"/>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94797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286192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7FB177-6509-284D-9BAF-6E0C192D9472}"/>
              </a:ext>
            </a:extLst>
          </p:cNvPr>
          <p:cNvSpPr>
            <a:spLocks noGrp="1"/>
          </p:cNvSpPr>
          <p:nvPr>
            <p:ph type="title"/>
          </p:nvPr>
        </p:nvSpPr>
        <p:spPr>
          <a:xfrm>
            <a:off x="838199" y="175083"/>
            <a:ext cx="8067261"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1BD4C80-0E84-8B46-8558-F4B9290EFD16}"/>
              </a:ext>
            </a:extLst>
          </p:cNvPr>
          <p:cNvSpPr>
            <a:spLocks noGrp="1"/>
          </p:cNvSpPr>
          <p:nvPr>
            <p:ph type="body" idx="1"/>
          </p:nvPr>
        </p:nvSpPr>
        <p:spPr>
          <a:xfrm>
            <a:off x="838199" y="1971303"/>
            <a:ext cx="8067261" cy="4205659"/>
          </a:xfrm>
          <a:prstGeom prst="rect">
            <a:avLst/>
          </a:prstGeom>
        </p:spPr>
        <p:txBody>
          <a:bodyPr vert="horz" lIns="91440" tIns="45720" rIns="91440" bIns="45720" rtlCol="0">
            <a:normAutofit/>
          </a:bodyPr>
          <a:lstStyle/>
          <a:p>
            <a:pPr lvl="0"/>
            <a:r>
              <a:rPr lang="en-US" dirty="0"/>
              <a:t>Body text</a:t>
            </a:r>
          </a:p>
          <a:p>
            <a:pPr lvl="1"/>
            <a:r>
              <a:rPr lang="en-US" dirty="0"/>
              <a:t>Body text 2</a:t>
            </a:r>
          </a:p>
          <a:p>
            <a:pPr lvl="2"/>
            <a:r>
              <a:rPr lang="en-US" dirty="0"/>
              <a:t>Body text 3</a:t>
            </a:r>
          </a:p>
          <a:p>
            <a:pPr lvl="3"/>
            <a:r>
              <a:rPr lang="en-US" dirty="0"/>
              <a:t>Body text 4</a:t>
            </a:r>
          </a:p>
          <a:p>
            <a:pPr lvl="4"/>
            <a:r>
              <a:rPr lang="en-US" dirty="0"/>
              <a:t>Body text 5</a:t>
            </a:r>
          </a:p>
        </p:txBody>
      </p:sp>
    </p:spTree>
    <p:extLst>
      <p:ext uri="{BB962C8B-B14F-4D97-AF65-F5344CB8AC3E}">
        <p14:creationId xmlns:p14="http://schemas.microsoft.com/office/powerpoint/2010/main" val="2191300823"/>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3" r:id="rId3"/>
    <p:sldLayoutId id="2147483675" r:id="rId4"/>
    <p:sldLayoutId id="2147483674" r:id="rId5"/>
    <p:sldLayoutId id="2147483676" r:id="rId6"/>
    <p:sldLayoutId id="2147483677" r:id="rId7"/>
    <p:sldLayoutId id="2147483650" r:id="rId8"/>
    <p:sldLayoutId id="2147483661" r:id="rId9"/>
    <p:sldLayoutId id="2147483671" r:id="rId10"/>
    <p:sldLayoutId id="2147483682" r:id="rId11"/>
    <p:sldLayoutId id="2147483679" r:id="rId12"/>
    <p:sldLayoutId id="2147483662" r:id="rId13"/>
    <p:sldLayoutId id="2147483669" r:id="rId14"/>
    <p:sldLayoutId id="2147483666" r:id="rId15"/>
    <p:sldLayoutId id="2147483652" r:id="rId16"/>
    <p:sldLayoutId id="2147483653" r:id="rId17"/>
    <p:sldLayoutId id="2147483680" r:id="rId18"/>
    <p:sldLayoutId id="2147483656" r:id="rId19"/>
    <p:sldLayoutId id="2147483681" r:id="rId20"/>
    <p:sldLayoutId id="2147483670" r:id="rId21"/>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6.svg"/><Relationship Id="rId5" Type="http://schemas.openxmlformats.org/officeDocument/2006/relationships/image" Target="../media/image21.png"/><Relationship Id="rId4" Type="http://schemas.openxmlformats.org/officeDocument/2006/relationships/image" Target="../media/image64.svg"/></Relationships>
</file>

<file path=ppt/slides/_rels/slide1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66.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58.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58.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27.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32.svg"/><Relationship Id="rId10" Type="http://schemas.openxmlformats.org/officeDocument/2006/relationships/image" Target="../media/image34.svg"/><Relationship Id="rId4" Type="http://schemas.openxmlformats.org/officeDocument/2006/relationships/image" Target="../media/image18.pn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1726-7AA5-2642-BA85-DD4DCDBFAA78}"/>
              </a:ext>
            </a:extLst>
          </p:cNvPr>
          <p:cNvSpPr>
            <a:spLocks noGrp="1"/>
          </p:cNvSpPr>
          <p:nvPr>
            <p:ph type="ctrTitle"/>
          </p:nvPr>
        </p:nvSpPr>
        <p:spPr>
          <a:xfrm>
            <a:off x="549193" y="2015789"/>
            <a:ext cx="7537532" cy="1874453"/>
          </a:xfrm>
        </p:spPr>
        <p:txBody>
          <a:bodyPr>
            <a:normAutofit fontScale="90000"/>
          </a:bodyPr>
          <a:lstStyle/>
          <a:p>
            <a:r>
              <a:rPr lang="en-LT" dirty="0"/>
              <a:t>Nacionalinis suaugusi</a:t>
            </a:r>
            <a:r>
              <a:rPr lang="lt-LT" dirty="0" err="1"/>
              <a:t>ųjų</a:t>
            </a:r>
            <a:r>
              <a:rPr lang="lt-LT" dirty="0"/>
              <a:t> švietimo darbo plano koordinatorius: Lietuva</a:t>
            </a:r>
            <a:endParaRPr lang="en-LT" dirty="0"/>
          </a:p>
        </p:txBody>
      </p:sp>
      <p:pic>
        <p:nvPicPr>
          <p:cNvPr id="3" name="Paveikslėli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93" y="4878813"/>
            <a:ext cx="4572000" cy="990616"/>
          </a:xfrm>
          <a:prstGeom prst="rect">
            <a:avLst/>
          </a:prstGeo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29" y="5638759"/>
            <a:ext cx="4246607" cy="1219241"/>
          </a:xfrm>
          <a:prstGeom prst="rect">
            <a:avLst/>
          </a:prstGeom>
        </p:spPr>
      </p:pic>
    </p:spTree>
    <p:extLst>
      <p:ext uri="{BB962C8B-B14F-4D97-AF65-F5344CB8AC3E}">
        <p14:creationId xmlns:p14="http://schemas.microsoft.com/office/powerpoint/2010/main" val="396609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70E44AB-67AD-EB49-A856-5B23BD82900F}"/>
              </a:ext>
            </a:extLst>
          </p:cNvPr>
          <p:cNvSpPr txBox="1"/>
          <p:nvPr/>
        </p:nvSpPr>
        <p:spPr>
          <a:xfrm>
            <a:off x="791110" y="1746491"/>
            <a:ext cx="10376899" cy="861774"/>
          </a:xfrm>
          <a:prstGeom prst="rect">
            <a:avLst/>
          </a:prstGeom>
          <a:noFill/>
        </p:spPr>
        <p:txBody>
          <a:bodyPr wrap="square" rtlCol="0" anchor="t">
            <a:spAutoFit/>
          </a:bodyPr>
          <a:lstStyle/>
          <a:p>
            <a:r>
              <a:rPr lang="lt-LT" dirty="0" smtClean="0"/>
              <a:t>T2.1</a:t>
            </a:r>
            <a:r>
              <a:rPr lang="lt-LT" sz="1600" dirty="0"/>
              <a:t> </a:t>
            </a:r>
            <a:r>
              <a:rPr lang="en-GB" sz="1600" dirty="0" err="1" smtClean="0">
                <a:solidFill>
                  <a:srgbClr val="FF0000"/>
                </a:solidFill>
              </a:rPr>
              <a:t>Kvalifikacijos</a:t>
            </a:r>
            <a:r>
              <a:rPr lang="en-GB" sz="1600" dirty="0" smtClean="0">
                <a:solidFill>
                  <a:srgbClr val="FF0000"/>
                </a:solidFill>
              </a:rPr>
              <a:t> </a:t>
            </a:r>
            <a:r>
              <a:rPr lang="en-GB" sz="1600" dirty="0" err="1">
                <a:solidFill>
                  <a:srgbClr val="FF0000"/>
                </a:solidFill>
              </a:rPr>
              <a:t>tobulinimo</a:t>
            </a:r>
            <a:r>
              <a:rPr lang="en-GB" sz="1600" dirty="0">
                <a:solidFill>
                  <a:srgbClr val="FF0000"/>
                </a:solidFill>
              </a:rPr>
              <a:t> </a:t>
            </a:r>
            <a:r>
              <a:rPr lang="en-GB" sz="1600" dirty="0" err="1">
                <a:solidFill>
                  <a:srgbClr val="FF0000"/>
                </a:solidFill>
              </a:rPr>
              <a:t>kursai</a:t>
            </a:r>
            <a:r>
              <a:rPr lang="lt-LT" sz="1600" dirty="0">
                <a:solidFill>
                  <a:srgbClr val="FF0000"/>
                </a:solidFill>
              </a:rPr>
              <a:t> </a:t>
            </a:r>
            <a:r>
              <a:rPr lang="lt-LT" sz="1600" dirty="0">
                <a:solidFill>
                  <a:srgbClr val="FF0000"/>
                </a:solidFill>
                <a:latin typeface="Arial" panose="020B0604020202020204" pitchFamily="34" charset="0"/>
                <a:cs typeface="Arial" panose="020B0604020202020204" pitchFamily="34" charset="0"/>
              </a:rPr>
              <a:t>suaugusiems asmenims</a:t>
            </a:r>
            <a:r>
              <a:rPr lang="en-GB" sz="1600" dirty="0">
                <a:solidFill>
                  <a:srgbClr val="FF0000"/>
                </a:solidFill>
              </a:rPr>
              <a:t> </a:t>
            </a:r>
            <a:r>
              <a:rPr lang="en-GB" sz="1600" dirty="0" err="1">
                <a:solidFill>
                  <a:srgbClr val="FF0000"/>
                </a:solidFill>
              </a:rPr>
              <a:t>pagal</a:t>
            </a:r>
            <a:r>
              <a:rPr lang="en-GB" sz="1600" dirty="0">
                <a:solidFill>
                  <a:srgbClr val="FF0000"/>
                </a:solidFill>
              </a:rPr>
              <a:t> </a:t>
            </a:r>
            <a:r>
              <a:rPr lang="en-GB" sz="1600" dirty="0" err="1">
                <a:solidFill>
                  <a:srgbClr val="FF0000"/>
                </a:solidFill>
              </a:rPr>
              <a:t>savivaldybi</a:t>
            </a:r>
            <a:r>
              <a:rPr lang="lt-LT" sz="1600" dirty="0">
                <a:solidFill>
                  <a:srgbClr val="FF0000"/>
                </a:solidFill>
              </a:rPr>
              <a:t>ų koordinatorių ir švietimo tinklų grupių pasiūlytas temas, atsižvelgiant į kiekvienos savivaldybės poreikius ir tikslines grupes. Viso </a:t>
            </a:r>
            <a:r>
              <a:rPr lang="en-US" sz="1600" dirty="0">
                <a:solidFill>
                  <a:srgbClr val="FF0000"/>
                </a:solidFill>
              </a:rPr>
              <a:t>6 </a:t>
            </a:r>
            <a:r>
              <a:rPr lang="en-US" sz="1600" dirty="0" err="1">
                <a:solidFill>
                  <a:srgbClr val="FF0000"/>
                </a:solidFill>
              </a:rPr>
              <a:t>mokymai</a:t>
            </a:r>
            <a:r>
              <a:rPr lang="en-US" sz="1600" dirty="0">
                <a:solidFill>
                  <a:srgbClr val="FF0000"/>
                </a:solidFill>
              </a:rPr>
              <a:t> 6 </a:t>
            </a:r>
            <a:r>
              <a:rPr lang="lt-LT" sz="1600" dirty="0">
                <a:solidFill>
                  <a:srgbClr val="FF0000"/>
                </a:solidFill>
              </a:rPr>
              <a:t>savivaldybėse</a:t>
            </a:r>
            <a:r>
              <a:rPr lang="lt-LT" sz="1600" dirty="0" smtClean="0"/>
              <a:t>. Kursai gali vykti gyvai ir nuotoliniu būdu.</a:t>
            </a:r>
            <a:endParaRPr lang="en-GB" sz="1600" dirty="0"/>
          </a:p>
        </p:txBody>
      </p:sp>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3619274" y="391034"/>
            <a:ext cx="5047034" cy="668546"/>
          </a:xfrm>
        </p:spPr>
        <p:txBody>
          <a:bodyPr>
            <a:normAutofit/>
          </a:bodyPr>
          <a:lstStyle/>
          <a:p>
            <a:r>
              <a:rPr lang="en-GB" b="1" dirty="0"/>
              <a:t>2. </a:t>
            </a:r>
            <a:r>
              <a:rPr lang="en-GB" b="1" dirty="0" err="1"/>
              <a:t>Kvalifikacijos</a:t>
            </a:r>
            <a:r>
              <a:rPr lang="en-GB" b="1" dirty="0"/>
              <a:t> </a:t>
            </a:r>
            <a:r>
              <a:rPr lang="en-GB" b="1" dirty="0" err="1"/>
              <a:t>tobulinimas</a:t>
            </a:r>
            <a:endParaRPr lang="en-GB" b="1" dirty="0"/>
          </a:p>
        </p:txBody>
      </p:sp>
      <p:sp>
        <p:nvSpPr>
          <p:cNvPr id="10" name="Title 1">
            <a:extLst>
              <a:ext uri="{FF2B5EF4-FFF2-40B4-BE49-F238E27FC236}">
                <a16:creationId xmlns:a16="http://schemas.microsoft.com/office/drawing/2014/main" id="{9A55FB72-FB21-BD4D-B6D3-FD0FC52B72C2}"/>
              </a:ext>
            </a:extLst>
          </p:cNvPr>
          <p:cNvSpPr txBox="1">
            <a:spLocks/>
          </p:cNvSpPr>
          <p:nvPr/>
        </p:nvSpPr>
        <p:spPr>
          <a:xfrm>
            <a:off x="2928135" y="2913696"/>
            <a:ext cx="6215865" cy="76295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a:lstStyle>
          <a:p>
            <a:pPr algn="ctr"/>
            <a:r>
              <a:rPr lang="en-GB" b="1" dirty="0" smtClean="0"/>
              <a:t>2. </a:t>
            </a:r>
            <a:r>
              <a:rPr lang="en-GB" b="1" dirty="0" err="1" smtClean="0"/>
              <a:t>Kvalifikacijos</a:t>
            </a:r>
            <a:r>
              <a:rPr lang="en-GB" b="1" dirty="0" smtClean="0"/>
              <a:t> </a:t>
            </a:r>
            <a:r>
              <a:rPr lang="en-GB" b="1" dirty="0" err="1" smtClean="0"/>
              <a:t>tobulinim</a:t>
            </a:r>
            <a:r>
              <a:rPr lang="lt-LT" b="1" dirty="0" smtClean="0"/>
              <a:t>o </a:t>
            </a:r>
            <a:r>
              <a:rPr lang="lt-LT" b="1" dirty="0"/>
              <a:t>rezultatai, atsiskaitymas komisijai</a:t>
            </a:r>
            <a:endParaRPr lang="en-GB" b="1" dirty="0"/>
          </a:p>
        </p:txBody>
      </p:sp>
      <p:sp>
        <p:nvSpPr>
          <p:cNvPr id="11" name="TextBox 10">
            <a:extLst>
              <a:ext uri="{FF2B5EF4-FFF2-40B4-BE49-F238E27FC236}">
                <a16:creationId xmlns:a16="http://schemas.microsoft.com/office/drawing/2014/main" id="{270E44AB-67AD-EB49-A856-5B23BD82900F}"/>
              </a:ext>
            </a:extLst>
          </p:cNvPr>
          <p:cNvSpPr txBox="1"/>
          <p:nvPr/>
        </p:nvSpPr>
        <p:spPr>
          <a:xfrm>
            <a:off x="791109" y="4190029"/>
            <a:ext cx="10376899" cy="861774"/>
          </a:xfrm>
          <a:prstGeom prst="rect">
            <a:avLst/>
          </a:prstGeom>
          <a:noFill/>
        </p:spPr>
        <p:txBody>
          <a:bodyPr wrap="square" rtlCol="0" anchor="t">
            <a:spAutoFit/>
          </a:bodyPr>
          <a:lstStyle/>
          <a:p>
            <a:r>
              <a:rPr lang="lt-LT" dirty="0"/>
              <a:t>D2.1 </a:t>
            </a:r>
            <a:r>
              <a:rPr lang="en-US" dirty="0" smtClean="0"/>
              <a:t>6</a:t>
            </a:r>
            <a:r>
              <a:rPr lang="lt-LT" sz="1600" dirty="0" smtClean="0"/>
              <a:t> </a:t>
            </a:r>
            <a:r>
              <a:rPr lang="en-GB" sz="1600" dirty="0" err="1" smtClean="0"/>
              <a:t>Kvalifikacijos</a:t>
            </a:r>
            <a:r>
              <a:rPr lang="en-GB" sz="1600" dirty="0" smtClean="0"/>
              <a:t> </a:t>
            </a:r>
            <a:r>
              <a:rPr lang="en-GB" sz="1600" dirty="0" err="1"/>
              <a:t>tobulinimo</a:t>
            </a:r>
            <a:r>
              <a:rPr lang="en-GB" sz="1600" dirty="0"/>
              <a:t> </a:t>
            </a:r>
            <a:r>
              <a:rPr lang="en-GB" sz="1600" dirty="0" err="1"/>
              <a:t>kursai</a:t>
            </a:r>
            <a:r>
              <a:rPr lang="lt-LT" sz="1600" dirty="0"/>
              <a:t> </a:t>
            </a:r>
            <a:r>
              <a:rPr lang="lt-LT" sz="1600" dirty="0">
                <a:latin typeface="Arial" panose="020B0604020202020204" pitchFamily="34" charset="0"/>
                <a:cs typeface="Arial" panose="020B0604020202020204" pitchFamily="34" charset="0"/>
              </a:rPr>
              <a:t>suaugusiems </a:t>
            </a:r>
            <a:r>
              <a:rPr lang="lt-LT" sz="1600" dirty="0" smtClean="0">
                <a:latin typeface="Arial" panose="020B0604020202020204" pitchFamily="34" charset="0"/>
                <a:cs typeface="Arial" panose="020B0604020202020204" pitchFamily="34" charset="0"/>
              </a:rPr>
              <a:t>asmenims, po </a:t>
            </a:r>
            <a:r>
              <a:rPr lang="en-US" sz="1600" dirty="0" smtClean="0">
                <a:latin typeface="Arial" panose="020B0604020202020204" pitchFamily="34" charset="0"/>
                <a:cs typeface="Arial" panose="020B0604020202020204" pitchFamily="34" charset="0"/>
              </a:rPr>
              <a:t>1 </a:t>
            </a:r>
            <a:r>
              <a:rPr lang="lt-LT" sz="1600" dirty="0" smtClean="0">
                <a:latin typeface="Arial" panose="020B0604020202020204" pitchFamily="34" charset="0"/>
                <a:cs typeface="Arial" panose="020B0604020202020204" pitchFamily="34" charset="0"/>
              </a:rPr>
              <a:t>viena savivaldybei, tikslinė auditorija - </a:t>
            </a:r>
            <a:r>
              <a:rPr lang="lt-LT" sz="1600" dirty="0">
                <a:solidFill>
                  <a:srgbClr val="FF0000"/>
                </a:solidFill>
              </a:rPr>
              <a:t>žemos kvalifikacijos ir žemas pajamas turinčių asmenų </a:t>
            </a:r>
            <a:r>
              <a:rPr lang="lt-LT" sz="1600" dirty="0" smtClean="0">
                <a:solidFill>
                  <a:srgbClr val="FF0000"/>
                </a:solidFill>
              </a:rPr>
              <a:t>grupės</a:t>
            </a:r>
            <a:r>
              <a:rPr lang="lt-LT" sz="1600" dirty="0" smtClean="0">
                <a:solidFill>
                  <a:srgbClr val="FF0000"/>
                </a:solidFill>
                <a:latin typeface="Arial" panose="020B0604020202020204" pitchFamily="34" charset="0"/>
                <a:cs typeface="Arial" panose="020B0604020202020204" pitchFamily="34" charset="0"/>
              </a:rPr>
              <a:t>, bedarbiai </a:t>
            </a:r>
            <a:r>
              <a:rPr lang="lt-LT" sz="1600" dirty="0" smtClean="0">
                <a:latin typeface="Arial" panose="020B0604020202020204" pitchFamily="34" charset="0"/>
                <a:cs typeface="Arial" panose="020B0604020202020204" pitchFamily="34" charset="0"/>
              </a:rPr>
              <a:t>ir kt., kalba – LT, dalyvių skaičius – </a:t>
            </a:r>
            <a:r>
              <a:rPr lang="en-US" sz="1600" dirty="0" smtClean="0">
                <a:latin typeface="Arial" panose="020B0604020202020204" pitchFamily="34" charset="0"/>
                <a:cs typeface="Arial" panose="020B0604020202020204" pitchFamily="34" charset="0"/>
              </a:rPr>
              <a:t>60 (</a:t>
            </a:r>
            <a:r>
              <a:rPr lang="en-US" sz="1600" dirty="0" smtClean="0">
                <a:solidFill>
                  <a:srgbClr val="FF0000"/>
                </a:solidFill>
                <a:latin typeface="Arial" panose="020B0604020202020204" pitchFamily="34" charset="0"/>
                <a:cs typeface="Arial" panose="020B0604020202020204" pitchFamily="34" charset="0"/>
              </a:rPr>
              <a:t>10 </a:t>
            </a:r>
            <a:r>
              <a:rPr lang="en-US" sz="1600" dirty="0" err="1" smtClean="0">
                <a:solidFill>
                  <a:srgbClr val="FF0000"/>
                </a:solidFill>
                <a:latin typeface="Arial" panose="020B0604020202020204" pitchFamily="34" charset="0"/>
                <a:cs typeface="Arial" panose="020B0604020202020204" pitchFamily="34" charset="0"/>
              </a:rPr>
              <a:t>asmen</a:t>
            </a:r>
            <a:r>
              <a:rPr lang="lt-LT" sz="1600" dirty="0" smtClean="0">
                <a:solidFill>
                  <a:srgbClr val="FF0000"/>
                </a:solidFill>
                <a:latin typeface="Arial" panose="020B0604020202020204" pitchFamily="34" charset="0"/>
                <a:cs typeface="Arial" panose="020B0604020202020204" pitchFamily="34" charset="0"/>
              </a:rPr>
              <a:t>ų viena savivaldybei), </a:t>
            </a:r>
            <a:r>
              <a:rPr lang="en-US" sz="1600" dirty="0" err="1" smtClean="0">
                <a:solidFill>
                  <a:srgbClr val="FF0000"/>
                </a:solidFill>
                <a:latin typeface="Arial" panose="020B0604020202020204" pitchFamily="34" charset="0"/>
                <a:cs typeface="Arial" panose="020B0604020202020204" pitchFamily="34" charset="0"/>
              </a:rPr>
              <a:t>trukm</a:t>
            </a:r>
            <a:r>
              <a:rPr lang="lt-LT" sz="1600" dirty="0" smtClean="0">
                <a:solidFill>
                  <a:srgbClr val="FF0000"/>
                </a:solidFill>
                <a:latin typeface="Arial" panose="020B0604020202020204" pitchFamily="34" charset="0"/>
                <a:cs typeface="Arial" panose="020B0604020202020204" pitchFamily="34" charset="0"/>
              </a:rPr>
              <a:t>ė</a:t>
            </a:r>
            <a:r>
              <a:rPr lang="en-US" sz="1600" dirty="0" smtClean="0">
                <a:solidFill>
                  <a:srgbClr val="FF0000"/>
                </a:solidFill>
                <a:latin typeface="Arial" panose="020B0604020202020204" pitchFamily="34" charset="0"/>
                <a:cs typeface="Arial" panose="020B0604020202020204" pitchFamily="34" charset="0"/>
              </a:rPr>
              <a:t> 16 </a:t>
            </a:r>
            <a:r>
              <a:rPr lang="lt-LT" sz="1600" dirty="0" smtClean="0">
                <a:solidFill>
                  <a:srgbClr val="FF0000"/>
                </a:solidFill>
                <a:latin typeface="Arial" panose="020B0604020202020204" pitchFamily="34" charset="0"/>
                <a:cs typeface="Arial" panose="020B0604020202020204" pitchFamily="34" charset="0"/>
              </a:rPr>
              <a:t>akademinių valandų</a:t>
            </a:r>
            <a:r>
              <a:rPr lang="lt-LT" sz="1600" dirty="0" smtClean="0">
                <a:latin typeface="Arial" panose="020B0604020202020204" pitchFamily="34" charset="0"/>
                <a:cs typeface="Arial" panose="020B0604020202020204" pitchFamily="34" charset="0"/>
              </a:rPr>
              <a:t>.</a:t>
            </a:r>
            <a:endParaRPr lang="en-GB" sz="1600" dirty="0"/>
          </a:p>
        </p:txBody>
      </p:sp>
    </p:spTree>
    <p:extLst>
      <p:ext uri="{BB962C8B-B14F-4D97-AF65-F5344CB8AC3E}">
        <p14:creationId xmlns:p14="http://schemas.microsoft.com/office/powerpoint/2010/main" val="276903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667B143-810E-334F-A694-26D11D75A35D}"/>
              </a:ext>
            </a:extLst>
          </p:cNvPr>
          <p:cNvSpPr txBox="1"/>
          <p:nvPr/>
        </p:nvSpPr>
        <p:spPr>
          <a:xfrm>
            <a:off x="497016" y="1947108"/>
            <a:ext cx="11534022" cy="1107996"/>
          </a:xfrm>
          <a:prstGeom prst="rect">
            <a:avLst/>
          </a:prstGeom>
          <a:noFill/>
        </p:spPr>
        <p:txBody>
          <a:bodyPr wrap="square" rtlCol="0" anchor="t">
            <a:spAutoFit/>
          </a:bodyPr>
          <a:lstStyle/>
          <a:p>
            <a:pPr marL="285750" indent="-285750">
              <a:buFont typeface="Arial" panose="020B0604020202020204" pitchFamily="34" charset="0"/>
              <a:buChar char="•"/>
            </a:pPr>
            <a:endParaRPr lang="lt-LT" sz="1600" dirty="0"/>
          </a:p>
          <a:p>
            <a:r>
              <a:rPr lang="lt-LT" sz="1600" dirty="0"/>
              <a:t>T3.1 </a:t>
            </a:r>
            <a:r>
              <a:rPr lang="lt-LT" sz="1600" dirty="0" smtClean="0"/>
              <a:t> Suaugusiųjų </a:t>
            </a:r>
            <a:r>
              <a:rPr lang="lt-LT" sz="1600" dirty="0"/>
              <a:t>mokymų seminarai skirti </a:t>
            </a:r>
            <a:r>
              <a:rPr lang="lt-LT" sz="1600" dirty="0">
                <a:solidFill>
                  <a:srgbClr val="FF0000"/>
                </a:solidFill>
              </a:rPr>
              <a:t>stiprinti gyvenimo įgūdžius </a:t>
            </a:r>
            <a:r>
              <a:rPr lang="lt-LT" sz="1600" dirty="0"/>
              <a:t>skirtingose srityse (pvz. Emocinis raštingumas, sveikatingumas, medijų raštingumas, skaitmeniniai įgūdžiai ir </a:t>
            </a:r>
            <a:r>
              <a:rPr lang="lt-LT" sz="1600" dirty="0" err="1"/>
              <a:t>tt</a:t>
            </a:r>
            <a:r>
              <a:rPr lang="lt-LT" sz="1600" dirty="0" smtClean="0"/>
              <a:t>.). </a:t>
            </a:r>
            <a:r>
              <a:rPr lang="lt-LT" sz="1600" dirty="0">
                <a:solidFill>
                  <a:srgbClr val="FF0000"/>
                </a:solidFill>
              </a:rPr>
              <a:t>Temos ir mokymai bus siūlomi pagal švietimo tinklų grupių pasiūlytas temas, atsižvelgiant į kiekvienos savivaldybės poreikius ir tikslines grupes. </a:t>
            </a:r>
            <a:r>
              <a:rPr lang="lt-LT" sz="1600" dirty="0" smtClean="0"/>
              <a:t>Mokymai gali vykti ir nuotoliniu būdu.</a:t>
            </a:r>
            <a:endParaRPr lang="en-GB" sz="1600" dirty="0"/>
          </a:p>
        </p:txBody>
      </p:sp>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4499785" y="493525"/>
            <a:ext cx="3798315" cy="823483"/>
          </a:xfrm>
        </p:spPr>
        <p:txBody>
          <a:bodyPr>
            <a:normAutofit/>
          </a:bodyPr>
          <a:lstStyle/>
          <a:p>
            <a:r>
              <a:rPr lang="en-GB" b="1" dirty="0"/>
              <a:t>3. </a:t>
            </a:r>
            <a:r>
              <a:rPr lang="en-GB" b="1" dirty="0" err="1"/>
              <a:t>Gyvenimo</a:t>
            </a:r>
            <a:r>
              <a:rPr lang="en-GB" b="1" dirty="0"/>
              <a:t> </a:t>
            </a:r>
            <a:r>
              <a:rPr lang="lt-LT" b="1" dirty="0"/>
              <a:t>įgūdžiai</a:t>
            </a:r>
            <a:endParaRPr lang="en-GB" b="1" dirty="0"/>
          </a:p>
        </p:txBody>
      </p:sp>
      <p:sp>
        <p:nvSpPr>
          <p:cNvPr id="10" name="Title 1">
            <a:extLst>
              <a:ext uri="{FF2B5EF4-FFF2-40B4-BE49-F238E27FC236}">
                <a16:creationId xmlns:a16="http://schemas.microsoft.com/office/drawing/2014/main" id="{9A55FB72-FB21-BD4D-B6D3-FD0FC52B72C2}"/>
              </a:ext>
            </a:extLst>
          </p:cNvPr>
          <p:cNvSpPr txBox="1">
            <a:spLocks/>
          </p:cNvSpPr>
          <p:nvPr/>
        </p:nvSpPr>
        <p:spPr>
          <a:xfrm>
            <a:off x="3830613" y="3572712"/>
            <a:ext cx="5631886" cy="82348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a:lstStyle>
          <a:p>
            <a:pPr algn="ctr"/>
            <a:r>
              <a:rPr lang="en-GB" b="1" dirty="0" smtClean="0"/>
              <a:t>3. </a:t>
            </a:r>
            <a:r>
              <a:rPr lang="en-GB" b="1" dirty="0" err="1" smtClean="0"/>
              <a:t>Gyvenimo</a:t>
            </a:r>
            <a:r>
              <a:rPr lang="en-GB" b="1" dirty="0" smtClean="0"/>
              <a:t> </a:t>
            </a:r>
            <a:r>
              <a:rPr lang="lt-LT" b="1" dirty="0" smtClean="0"/>
              <a:t>įgūdžių rezultatai, atsiskaitymas komisijai</a:t>
            </a:r>
            <a:endParaRPr lang="en-GB" b="1" dirty="0"/>
          </a:p>
        </p:txBody>
      </p:sp>
      <p:sp>
        <p:nvSpPr>
          <p:cNvPr id="11" name="TextBox 10">
            <a:extLst>
              <a:ext uri="{FF2B5EF4-FFF2-40B4-BE49-F238E27FC236}">
                <a16:creationId xmlns:a16="http://schemas.microsoft.com/office/drawing/2014/main" id="{6667B143-810E-334F-A694-26D11D75A35D}"/>
              </a:ext>
            </a:extLst>
          </p:cNvPr>
          <p:cNvSpPr txBox="1"/>
          <p:nvPr/>
        </p:nvSpPr>
        <p:spPr>
          <a:xfrm>
            <a:off x="497016" y="4596128"/>
            <a:ext cx="11534022" cy="1077218"/>
          </a:xfrm>
          <a:prstGeom prst="rect">
            <a:avLst/>
          </a:prstGeom>
          <a:noFill/>
        </p:spPr>
        <p:txBody>
          <a:bodyPr wrap="square" rtlCol="0" anchor="t">
            <a:spAutoFit/>
          </a:bodyPr>
          <a:lstStyle/>
          <a:p>
            <a:pPr marL="285750" indent="-285750">
              <a:buFont typeface="Arial" panose="020B0604020202020204" pitchFamily="34" charset="0"/>
              <a:buChar char="•"/>
            </a:pPr>
            <a:endParaRPr lang="lt-LT" sz="1600" dirty="0"/>
          </a:p>
          <a:p>
            <a:r>
              <a:rPr lang="lt-LT" sz="1600" dirty="0" smtClean="0"/>
              <a:t>D3.1  </a:t>
            </a:r>
            <a:r>
              <a:rPr lang="en-US" sz="1600" dirty="0" smtClean="0"/>
              <a:t>6 </a:t>
            </a:r>
            <a:r>
              <a:rPr lang="lt-LT" sz="1600" dirty="0" smtClean="0"/>
              <a:t>Suaugusiųjų </a:t>
            </a:r>
            <a:r>
              <a:rPr lang="lt-LT" sz="1600" dirty="0"/>
              <a:t>mokymų </a:t>
            </a:r>
            <a:r>
              <a:rPr lang="lt-LT" sz="1600" dirty="0" err="1" smtClean="0"/>
              <a:t>seminara</a:t>
            </a:r>
            <a:r>
              <a:rPr lang="en-US" sz="1600" dirty="0" err="1" smtClean="0"/>
              <a:t>i</a:t>
            </a:r>
            <a:r>
              <a:rPr lang="en-US" sz="1600" dirty="0" smtClean="0"/>
              <a:t>, </a:t>
            </a:r>
            <a:r>
              <a:rPr lang="lt-LT" sz="1600" dirty="0" smtClean="0"/>
              <a:t>tikslinė auditorija – suaugę asmenys; kalba – LT, Dalyvių </a:t>
            </a:r>
            <a:r>
              <a:rPr lang="lt-LT" sz="1600" dirty="0" err="1" smtClean="0"/>
              <a:t>skačius</a:t>
            </a:r>
            <a:r>
              <a:rPr lang="lt-LT" sz="1600" dirty="0" smtClean="0"/>
              <a:t> – vis</a:t>
            </a:r>
            <a:r>
              <a:rPr lang="en-US" sz="1600" dirty="0" smtClean="0"/>
              <a:t>o 60 (</a:t>
            </a:r>
            <a:r>
              <a:rPr lang="en-US" sz="1600" dirty="0" err="1" smtClean="0">
                <a:solidFill>
                  <a:srgbClr val="FF0000"/>
                </a:solidFill>
              </a:rPr>
              <a:t>po</a:t>
            </a:r>
            <a:r>
              <a:rPr lang="en-US" sz="1600" dirty="0" smtClean="0">
                <a:solidFill>
                  <a:srgbClr val="FF0000"/>
                </a:solidFill>
              </a:rPr>
              <a:t> 10 </a:t>
            </a:r>
            <a:r>
              <a:rPr lang="lt-LT" sz="1600" dirty="0" smtClean="0">
                <a:solidFill>
                  <a:srgbClr val="FF0000"/>
                </a:solidFill>
              </a:rPr>
              <a:t>asmenų vienai savivaldybei); </a:t>
            </a:r>
            <a:r>
              <a:rPr lang="en-US" sz="1600" dirty="0" err="1">
                <a:solidFill>
                  <a:srgbClr val="FF0000"/>
                </a:solidFill>
                <a:latin typeface="Arial" panose="020B0604020202020204" pitchFamily="34" charset="0"/>
                <a:cs typeface="Arial" panose="020B0604020202020204" pitchFamily="34" charset="0"/>
              </a:rPr>
              <a:t>trukm</a:t>
            </a:r>
            <a:r>
              <a:rPr lang="lt-LT" sz="1600" dirty="0">
                <a:solidFill>
                  <a:srgbClr val="FF0000"/>
                </a:solidFill>
                <a:latin typeface="Arial" panose="020B0604020202020204" pitchFamily="34" charset="0"/>
                <a:cs typeface="Arial" panose="020B0604020202020204" pitchFamily="34" charset="0"/>
              </a:rPr>
              <a:t>ė</a:t>
            </a:r>
            <a:r>
              <a:rPr lang="en-US" sz="1600" dirty="0">
                <a:solidFill>
                  <a:srgbClr val="FF0000"/>
                </a:solidFill>
                <a:latin typeface="Arial" panose="020B0604020202020204" pitchFamily="34" charset="0"/>
                <a:cs typeface="Arial" panose="020B0604020202020204" pitchFamily="34" charset="0"/>
              </a:rPr>
              <a:t> 16 </a:t>
            </a:r>
            <a:r>
              <a:rPr lang="lt-LT" sz="1600" dirty="0">
                <a:solidFill>
                  <a:srgbClr val="FF0000"/>
                </a:solidFill>
                <a:latin typeface="Arial" panose="020B0604020202020204" pitchFamily="34" charset="0"/>
                <a:cs typeface="Arial" panose="020B0604020202020204" pitchFamily="34" charset="0"/>
              </a:rPr>
              <a:t>akademinių valandų.</a:t>
            </a:r>
            <a:endParaRPr lang="en-GB" sz="1600" dirty="0">
              <a:solidFill>
                <a:srgbClr val="FF0000"/>
              </a:solidFill>
            </a:endParaRPr>
          </a:p>
          <a:p>
            <a:r>
              <a:rPr lang="lt-LT" sz="1600" dirty="0" smtClean="0"/>
              <a:t> </a:t>
            </a:r>
            <a:r>
              <a:rPr lang="en-US" sz="1600" dirty="0" smtClean="0"/>
              <a:t> </a:t>
            </a:r>
            <a:r>
              <a:rPr lang="lt-LT" sz="1600" dirty="0" smtClean="0"/>
              <a:t> </a:t>
            </a:r>
            <a:endParaRPr lang="en-GB" sz="1600" dirty="0"/>
          </a:p>
        </p:txBody>
      </p:sp>
    </p:spTree>
    <p:extLst>
      <p:ext uri="{BB962C8B-B14F-4D97-AF65-F5344CB8AC3E}">
        <p14:creationId xmlns:p14="http://schemas.microsoft.com/office/powerpoint/2010/main" val="3172860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871AFA-9B91-854F-B8B0-F5BEF56492E3}"/>
              </a:ext>
            </a:extLst>
          </p:cNvPr>
          <p:cNvSpPr/>
          <p:nvPr/>
        </p:nvSpPr>
        <p:spPr>
          <a:xfrm>
            <a:off x="10510" y="1920701"/>
            <a:ext cx="6109490" cy="49372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0" name="TextBox 19">
            <a:extLst>
              <a:ext uri="{FF2B5EF4-FFF2-40B4-BE49-F238E27FC236}">
                <a16:creationId xmlns:a16="http://schemas.microsoft.com/office/drawing/2014/main" id="{F78BDC44-7C27-F94B-A70D-96B88ADEBFCC}"/>
              </a:ext>
            </a:extLst>
          </p:cNvPr>
          <p:cNvSpPr txBox="1"/>
          <p:nvPr/>
        </p:nvSpPr>
        <p:spPr>
          <a:xfrm>
            <a:off x="838198" y="3334460"/>
            <a:ext cx="4290849" cy="3323987"/>
          </a:xfrm>
          <a:prstGeom prst="rect">
            <a:avLst/>
          </a:prstGeom>
          <a:noFill/>
        </p:spPr>
        <p:txBody>
          <a:bodyPr wrap="square" rtlCol="0" anchor="t">
            <a:spAutoFit/>
          </a:bodyPr>
          <a:lstStyle/>
          <a:p>
            <a:pPr algn="just">
              <a:lnSpc>
                <a:spcPct val="150000"/>
              </a:lnSpc>
            </a:pPr>
            <a:r>
              <a:rPr lang="lt-LT" sz="2000" b="1" dirty="0" smtClean="0"/>
              <a:t>Siekiama, kad projekto </a:t>
            </a:r>
            <a:r>
              <a:rPr lang="lt-LT" sz="2000" b="1" dirty="0" smtClean="0"/>
              <a:t>rezultatai - </a:t>
            </a:r>
            <a:r>
              <a:rPr lang="lt-LT" sz="2000" b="1" dirty="0" smtClean="0"/>
              <a:t>tyrimas ir  rekomendacijos būtų savivaldybei naudingos, aktualios, galėtų jais remiantis planuoti </a:t>
            </a:r>
            <a:r>
              <a:rPr lang="lt-LT" sz="2000" b="1" dirty="0" err="1" smtClean="0"/>
              <a:t>saugusiųjų</a:t>
            </a:r>
            <a:r>
              <a:rPr lang="lt-LT" sz="2000" b="1" dirty="0" smtClean="0"/>
              <a:t> švietimą, finansavimą, rengti strateginius dokumentus.</a:t>
            </a:r>
            <a:endParaRPr lang="lt-LT" sz="2000" b="1" dirty="0"/>
          </a:p>
        </p:txBody>
      </p:sp>
      <p:pic>
        <p:nvPicPr>
          <p:cNvPr id="4" name="Graphic 3">
            <a:extLst>
              <a:ext uri="{FF2B5EF4-FFF2-40B4-BE49-F238E27FC236}">
                <a16:creationId xmlns:a16="http://schemas.microsoft.com/office/drawing/2014/main" id="{2E9A2B73-10AF-874B-9F9F-FCA2124CA37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838199" y="2285727"/>
            <a:ext cx="853525" cy="853525"/>
          </a:xfrm>
          <a:prstGeom prst="rect">
            <a:avLst/>
          </a:prstGeom>
        </p:spPr>
      </p:pic>
      <p:sp>
        <p:nvSpPr>
          <p:cNvPr id="33" name="Rectangle 32">
            <a:extLst>
              <a:ext uri="{FF2B5EF4-FFF2-40B4-BE49-F238E27FC236}">
                <a16:creationId xmlns:a16="http://schemas.microsoft.com/office/drawing/2014/main" id="{274453D5-1CBB-F34E-9394-AB63DDE9DC7A}"/>
              </a:ext>
            </a:extLst>
          </p:cNvPr>
          <p:cNvSpPr/>
          <p:nvPr/>
        </p:nvSpPr>
        <p:spPr>
          <a:xfrm>
            <a:off x="6096000" y="1920701"/>
            <a:ext cx="6109490" cy="4937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4" name="TextBox 33">
            <a:extLst>
              <a:ext uri="{FF2B5EF4-FFF2-40B4-BE49-F238E27FC236}">
                <a16:creationId xmlns:a16="http://schemas.microsoft.com/office/drawing/2014/main" id="{269391B5-B3A5-A14C-BB31-4053D5AD59B5}"/>
              </a:ext>
            </a:extLst>
          </p:cNvPr>
          <p:cNvSpPr txBox="1"/>
          <p:nvPr/>
        </p:nvSpPr>
        <p:spPr>
          <a:xfrm>
            <a:off x="6268844" y="3282692"/>
            <a:ext cx="5763802" cy="3416320"/>
          </a:xfrm>
          <a:prstGeom prst="rect">
            <a:avLst/>
          </a:prstGeom>
          <a:noFill/>
        </p:spPr>
        <p:txBody>
          <a:bodyPr wrap="square" rtlCol="0" anchor="t">
            <a:spAutoFit/>
          </a:bodyPr>
          <a:lstStyle/>
          <a:p>
            <a:pPr algn="just">
              <a:lnSpc>
                <a:spcPct val="150000"/>
              </a:lnSpc>
            </a:pPr>
            <a:r>
              <a:rPr lang="lt-LT" dirty="0" smtClean="0"/>
              <a:t>Pagal Švietimo </a:t>
            </a:r>
            <a:r>
              <a:rPr lang="lt-LT" dirty="0"/>
              <a:t>plėtros programą, numatomos ir didesnės investicijos į suaugusiųjų švietimą savivaldybių lygmenyje. Šiuo metu rengiamas švietimo plėtros programos priemonės aprašymas, kuriame numatomos intervencijos naudojantis ESF + programos 2021 - 2027 m. lėšomis. Numatoma, jog </a:t>
            </a:r>
            <a:r>
              <a:rPr lang="lt-LT" dirty="0">
                <a:solidFill>
                  <a:srgbClr val="FF0000"/>
                </a:solidFill>
              </a:rPr>
              <a:t>veiklos nukreiptos į savivaldybių stiprinimą bus pradėtos vykdyti 2023  m. eigoje.</a:t>
            </a:r>
            <a:endParaRPr lang="lt-LT" sz="2000" b="1" dirty="0">
              <a:solidFill>
                <a:srgbClr val="FF0000"/>
              </a:solidFill>
            </a:endParaRPr>
          </a:p>
        </p:txBody>
      </p:sp>
      <p:pic>
        <p:nvPicPr>
          <p:cNvPr id="35" name="Graphic 34">
            <a:extLst>
              <a:ext uri="{FF2B5EF4-FFF2-40B4-BE49-F238E27FC236}">
                <a16:creationId xmlns:a16="http://schemas.microsoft.com/office/drawing/2014/main" id="{0945C987-EF0B-804F-918E-FE8729A7275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a:off x="6923689" y="2275217"/>
            <a:ext cx="853525" cy="853525"/>
          </a:xfrm>
          <a:prstGeom prst="rect">
            <a:avLst/>
          </a:prstGeom>
        </p:spPr>
      </p:pic>
      <p:sp>
        <p:nvSpPr>
          <p:cNvPr id="36" name="Title 1">
            <a:extLst>
              <a:ext uri="{FF2B5EF4-FFF2-40B4-BE49-F238E27FC236}">
                <a16:creationId xmlns:a16="http://schemas.microsoft.com/office/drawing/2014/main" id="{A1F4C671-B752-474D-8AED-C5BABC548BD3}"/>
              </a:ext>
            </a:extLst>
          </p:cNvPr>
          <p:cNvSpPr>
            <a:spLocks noGrp="1"/>
          </p:cNvSpPr>
          <p:nvPr>
            <p:ph type="title"/>
          </p:nvPr>
        </p:nvSpPr>
        <p:spPr>
          <a:xfrm>
            <a:off x="838200" y="234932"/>
            <a:ext cx="5047034" cy="1325563"/>
          </a:xfrm>
        </p:spPr>
        <p:txBody>
          <a:bodyPr>
            <a:normAutofit/>
          </a:bodyPr>
          <a:lstStyle/>
          <a:p>
            <a:r>
              <a:rPr lang="lt-LT" sz="2800" b="0" dirty="0" smtClean="0"/>
              <a:t>Tvarumas ir tąsa</a:t>
            </a:r>
            <a:endParaRPr lang="lt-LT" sz="2800" b="0" dirty="0"/>
          </a:p>
        </p:txBody>
      </p:sp>
    </p:spTree>
    <p:extLst>
      <p:ext uri="{BB962C8B-B14F-4D97-AF65-F5344CB8AC3E}">
        <p14:creationId xmlns:p14="http://schemas.microsoft.com/office/powerpoint/2010/main" val="334944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2193D8-D19A-B249-BD93-6513996F6655}"/>
              </a:ext>
            </a:extLst>
          </p:cNvPr>
          <p:cNvSpPr/>
          <p:nvPr/>
        </p:nvSpPr>
        <p:spPr>
          <a:xfrm>
            <a:off x="0" y="1780163"/>
            <a:ext cx="5496128" cy="50778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Text Placeholder 2">
            <a:extLst>
              <a:ext uri="{FF2B5EF4-FFF2-40B4-BE49-F238E27FC236}">
                <a16:creationId xmlns:a16="http://schemas.microsoft.com/office/drawing/2014/main" id="{CA11F013-5F86-2A4B-9DAD-8A6811C1AFA3}"/>
              </a:ext>
            </a:extLst>
          </p:cNvPr>
          <p:cNvSpPr>
            <a:spLocks noGrp="1"/>
          </p:cNvSpPr>
          <p:nvPr>
            <p:ph type="body" idx="1"/>
          </p:nvPr>
        </p:nvSpPr>
        <p:spPr>
          <a:xfrm>
            <a:off x="431515" y="2681555"/>
            <a:ext cx="4342869" cy="3156268"/>
          </a:xfrm>
        </p:spPr>
        <p:txBody>
          <a:bodyPr>
            <a:noAutofit/>
          </a:bodyPr>
          <a:lstStyle/>
          <a:p>
            <a:pPr algn="just"/>
            <a:r>
              <a:rPr lang="lt-LT" sz="1800" dirty="0">
                <a:latin typeface="Arial" panose="020B0604020202020204" pitchFamily="34" charset="0"/>
                <a:cs typeface="Arial" panose="020B0604020202020204" pitchFamily="34" charset="0"/>
              </a:rPr>
              <a:t>Savivaldybėse </a:t>
            </a:r>
            <a:r>
              <a:rPr lang="lt-LT" sz="1800" dirty="0" smtClean="0">
                <a:latin typeface="Arial" panose="020B0604020202020204" pitchFamily="34" charset="0"/>
                <a:cs typeface="Arial" panose="020B0604020202020204" pitchFamily="34" charset="0"/>
              </a:rPr>
              <a:t>suburiamos ir patvirtinamos </a:t>
            </a:r>
            <a:r>
              <a:rPr lang="lt-LT" sz="1800" dirty="0">
                <a:latin typeface="Arial" panose="020B0604020202020204" pitchFamily="34" charset="0"/>
                <a:cs typeface="Arial" panose="020B0604020202020204" pitchFamily="34" charset="0"/>
              </a:rPr>
              <a:t>suaugusiųjų švietime dalyvaujančių atstovų </a:t>
            </a:r>
            <a:r>
              <a:rPr lang="lt-LT" sz="1800" dirty="0">
                <a:solidFill>
                  <a:srgbClr val="FF0000"/>
                </a:solidFill>
                <a:latin typeface="Arial" panose="020B0604020202020204" pitchFamily="34" charset="0"/>
                <a:cs typeface="Arial" panose="020B0604020202020204" pitchFamily="34" charset="0"/>
              </a:rPr>
              <a:t>darbo grupės </a:t>
            </a:r>
            <a:r>
              <a:rPr lang="lt-LT" sz="1800" dirty="0">
                <a:latin typeface="Arial" panose="020B0604020202020204" pitchFamily="34" charset="0"/>
                <a:cs typeface="Arial" panose="020B0604020202020204" pitchFamily="34" charset="0"/>
              </a:rPr>
              <a:t>(bent penki </a:t>
            </a:r>
            <a:r>
              <a:rPr lang="lt-LT" sz="1800" dirty="0" smtClean="0">
                <a:latin typeface="Arial" panose="020B0604020202020204" pitchFamily="34" charset="0"/>
                <a:cs typeface="Arial" panose="020B0604020202020204" pitchFamily="34" charset="0"/>
              </a:rPr>
              <a:t>asmenys; </a:t>
            </a:r>
            <a:r>
              <a:rPr lang="lt-LT" sz="1800" dirty="0"/>
              <a:t>pvz. savivaldos suaugusiųjų švietimo koordinatoriai, užimtumo paslaugų teikėjai suaugusiems, švietimo įstaigos, NVO atstovai, verslo atstovai ir kt.</a:t>
            </a:r>
            <a:r>
              <a:rPr lang="lt-LT" sz="1800" dirty="0" smtClean="0">
                <a:latin typeface="Arial" panose="020B0604020202020204" pitchFamily="34" charset="0"/>
                <a:cs typeface="Arial" panose="020B0604020202020204" pitchFamily="34" charset="0"/>
              </a:rPr>
              <a:t>) – grupės subūrimas - savivaldybės suaugusiųjų švietimo koordinatoriaus atsakomybė</a:t>
            </a:r>
            <a:endParaRPr lang="en-US" sz="1800" b="0" dirty="0"/>
          </a:p>
        </p:txBody>
      </p:sp>
      <p:sp>
        <p:nvSpPr>
          <p:cNvPr id="8" name="Title 1">
            <a:extLst>
              <a:ext uri="{FF2B5EF4-FFF2-40B4-BE49-F238E27FC236}">
                <a16:creationId xmlns:a16="http://schemas.microsoft.com/office/drawing/2014/main" id="{09B81AB6-FC4A-254E-BE23-968BA29BE4BB}"/>
              </a:ext>
            </a:extLst>
          </p:cNvPr>
          <p:cNvSpPr>
            <a:spLocks noGrp="1"/>
          </p:cNvSpPr>
          <p:nvPr>
            <p:ph type="title"/>
          </p:nvPr>
        </p:nvSpPr>
        <p:spPr>
          <a:xfrm>
            <a:off x="4781195" y="615076"/>
            <a:ext cx="2408434" cy="587001"/>
          </a:xfrm>
        </p:spPr>
        <p:txBody>
          <a:bodyPr>
            <a:normAutofit/>
          </a:bodyPr>
          <a:lstStyle/>
          <a:p>
            <a:r>
              <a:rPr lang="lt-LT" sz="2800" b="0" dirty="0"/>
              <a:t>Projekto eiga:</a:t>
            </a:r>
          </a:p>
        </p:txBody>
      </p:sp>
      <p:sp>
        <p:nvSpPr>
          <p:cNvPr id="11" name="TextBox 10">
            <a:extLst>
              <a:ext uri="{FF2B5EF4-FFF2-40B4-BE49-F238E27FC236}">
                <a16:creationId xmlns:a16="http://schemas.microsoft.com/office/drawing/2014/main" id="{53A977E6-CA54-8744-8F0D-FF04B5D8D3A3}"/>
              </a:ext>
            </a:extLst>
          </p:cNvPr>
          <p:cNvSpPr txBox="1"/>
          <p:nvPr/>
        </p:nvSpPr>
        <p:spPr>
          <a:xfrm>
            <a:off x="5985412" y="2298393"/>
            <a:ext cx="5603358" cy="3539430"/>
          </a:xfrm>
          <a:prstGeom prst="rect">
            <a:avLst/>
          </a:prstGeom>
          <a:noFill/>
        </p:spPr>
        <p:txBody>
          <a:bodyPr wrap="square" rtlCol="0" anchor="t">
            <a:spAutoFit/>
          </a:bodyPr>
          <a:lstStyle/>
          <a:p>
            <a:pPr marL="285750" indent="-285750">
              <a:buFont typeface="Arial" panose="020B0604020202020204" pitchFamily="34" charset="0"/>
              <a:buChar char="•"/>
            </a:pPr>
            <a:r>
              <a:rPr lang="lt-LT" sz="1600" dirty="0"/>
              <a:t>Šių darbo grupių funkcijos: </a:t>
            </a:r>
            <a:r>
              <a:rPr lang="lt-LT" sz="1600" dirty="0">
                <a:solidFill>
                  <a:srgbClr val="FF0000"/>
                </a:solidFill>
              </a:rPr>
              <a:t>padėti tyrimo rengėjams </a:t>
            </a:r>
            <a:r>
              <a:rPr lang="lt-LT" sz="1600" dirty="0"/>
              <a:t>rengiant </a:t>
            </a:r>
            <a:r>
              <a:rPr lang="lt-LT" sz="1600" dirty="0" smtClean="0"/>
              <a:t>gaires </a:t>
            </a:r>
            <a:r>
              <a:rPr lang="lt-LT" sz="1600" dirty="0"/>
              <a:t>ir </a:t>
            </a:r>
            <a:r>
              <a:rPr lang="lt-LT" sz="1600" dirty="0" smtClean="0"/>
              <a:t>rekomendacijas, </a:t>
            </a:r>
            <a:r>
              <a:rPr lang="lt-LT" sz="1600" dirty="0"/>
              <a:t>kaip </a:t>
            </a:r>
            <a:r>
              <a:rPr lang="lt-LT" sz="1600" dirty="0" smtClean="0">
                <a:cs typeface="Arial" panose="020B0604020202020204" pitchFamily="34" charset="0"/>
              </a:rPr>
              <a:t>aktyviau </a:t>
            </a:r>
            <a:r>
              <a:rPr lang="lt-LT" sz="1600" dirty="0"/>
              <a:t>įtraukti žemos kvalifikacijos ir žemas pajamas turinčių asmenų grupes </a:t>
            </a:r>
            <a:r>
              <a:rPr lang="lt-LT" sz="1600" dirty="0" smtClean="0"/>
              <a:t>į suaugusiųjų švietimą, ieškoti </a:t>
            </a:r>
            <a:r>
              <a:rPr lang="lt-LT" sz="1600" dirty="0"/>
              <a:t>efektyvių priemonių</a:t>
            </a:r>
            <a:r>
              <a:rPr lang="lt-LT" sz="1600" dirty="0" smtClean="0"/>
              <a:t>, dalintis patirtimis, idėjomis.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lt-LT" sz="1600" dirty="0">
                <a:solidFill>
                  <a:srgbClr val="FF0000"/>
                </a:solidFill>
              </a:rPr>
              <a:t>Dalyvauti organizuojamuose seminaruose ir renginiuose</a:t>
            </a:r>
            <a:r>
              <a:rPr lang="lt-LT" sz="1600" dirty="0"/>
              <a:t>, </a:t>
            </a:r>
            <a:r>
              <a:rPr lang="lt-LT" sz="1600" dirty="0">
                <a:solidFill>
                  <a:srgbClr val="FF0000"/>
                </a:solidFill>
              </a:rPr>
              <a:t>fokus grupėse, diskusijose</a:t>
            </a:r>
            <a:r>
              <a:rPr lang="lt-LT" sz="1600" dirty="0"/>
              <a:t>: viso </a:t>
            </a:r>
            <a:r>
              <a:rPr lang="en-US" sz="1600" dirty="0"/>
              <a:t>3</a:t>
            </a:r>
            <a:r>
              <a:rPr lang="lt-LT" sz="1600" dirty="0"/>
              <a:t> bendri</a:t>
            </a:r>
            <a:r>
              <a:rPr lang="en-US" sz="1600" dirty="0"/>
              <a:t> </a:t>
            </a:r>
            <a:r>
              <a:rPr lang="en-US" sz="1600" dirty="0" err="1"/>
              <a:t>seminarai</a:t>
            </a:r>
            <a:r>
              <a:rPr lang="en-US" sz="1600" dirty="0"/>
              <a:t> </a:t>
            </a:r>
            <a:r>
              <a:rPr lang="lt-LT" sz="1600" dirty="0"/>
              <a:t>visoms savivaldybėms </a:t>
            </a:r>
            <a:r>
              <a:rPr lang="en-US" sz="1600" dirty="0"/>
              <a:t>ir 2 </a:t>
            </a:r>
            <a:r>
              <a:rPr lang="lt-LT" sz="1600" dirty="0"/>
              <a:t>individualūs susitikimai su tyrimo rengėjais kiekvienai savivaldybei atskirai. </a:t>
            </a: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Atsižvelgiant į savivaldybių poreikius, </a:t>
            </a:r>
            <a:r>
              <a:rPr lang="lt-LT" sz="1600" dirty="0">
                <a:solidFill>
                  <a:srgbClr val="FF0000"/>
                </a:solidFill>
                <a:latin typeface="Arial" panose="020B0604020202020204" pitchFamily="34" charset="0"/>
                <a:cs typeface="Arial" panose="020B0604020202020204" pitchFamily="34" charset="0"/>
              </a:rPr>
              <a:t>pasiūlyti </a:t>
            </a:r>
            <a:r>
              <a:rPr lang="lt-LT" sz="1600" dirty="0">
                <a:latin typeface="Arial" panose="020B0604020202020204" pitchFamily="34" charset="0"/>
                <a:cs typeface="Arial" panose="020B0604020202020204" pitchFamily="34" charset="0"/>
              </a:rPr>
              <a:t>kvalifikacijos tobulinimo kursų ir gyvenimo įgūdžių stiprinimo </a:t>
            </a:r>
            <a:r>
              <a:rPr lang="lt-LT" sz="1600" dirty="0">
                <a:solidFill>
                  <a:srgbClr val="FF0000"/>
                </a:solidFill>
                <a:latin typeface="Arial" panose="020B0604020202020204" pitchFamily="34" charset="0"/>
                <a:cs typeface="Arial" panose="020B0604020202020204" pitchFamily="34" charset="0"/>
              </a:rPr>
              <a:t>seminarų temas </a:t>
            </a:r>
            <a:r>
              <a:rPr lang="lt-LT" sz="1600" dirty="0">
                <a:latin typeface="Arial" panose="020B0604020202020204" pitchFamily="34" charset="0"/>
                <a:cs typeface="Arial" panose="020B0604020202020204" pitchFamily="34" charset="0"/>
              </a:rPr>
              <a:t>savo savivaldybei. </a:t>
            </a:r>
            <a:endParaRPr lang="en-LT" sz="1600" dirty="0">
              <a:latin typeface="Arial" panose="020B0604020202020204" pitchFamily="34" charset="0"/>
              <a:cs typeface="Arial" panose="020B0604020202020204" pitchFamily="34" charset="0"/>
            </a:endParaRPr>
          </a:p>
        </p:txBody>
      </p:sp>
      <p:pic>
        <p:nvPicPr>
          <p:cNvPr id="9" name="Graphic 3">
            <a:extLst>
              <a:ext uri="{FF2B5EF4-FFF2-40B4-BE49-F238E27FC236}">
                <a16:creationId xmlns:a16="http://schemas.microsoft.com/office/drawing/2014/main" id="{2E9A2B73-10AF-874B-9F9F-FCA2124CA37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5125076" y="3641345"/>
            <a:ext cx="853525" cy="853525"/>
          </a:xfrm>
          <a:prstGeom prst="rect">
            <a:avLst/>
          </a:prstGeom>
        </p:spPr>
      </p:pic>
    </p:spTree>
    <p:extLst>
      <p:ext uri="{BB962C8B-B14F-4D97-AF65-F5344CB8AC3E}">
        <p14:creationId xmlns:p14="http://schemas.microsoft.com/office/powerpoint/2010/main" val="162171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2193D8-D19A-B249-BD93-6513996F6655}"/>
              </a:ext>
            </a:extLst>
          </p:cNvPr>
          <p:cNvSpPr/>
          <p:nvPr/>
        </p:nvSpPr>
        <p:spPr>
          <a:xfrm>
            <a:off x="0" y="1805228"/>
            <a:ext cx="5496128" cy="50778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Text Placeholder 4">
            <a:extLst>
              <a:ext uri="{FF2B5EF4-FFF2-40B4-BE49-F238E27FC236}">
                <a16:creationId xmlns:a16="http://schemas.microsoft.com/office/drawing/2014/main" id="{2E6D336B-9AA1-9640-BA0E-89B363B931A4}"/>
              </a:ext>
            </a:extLst>
          </p:cNvPr>
          <p:cNvSpPr>
            <a:spLocks noGrp="1"/>
          </p:cNvSpPr>
          <p:nvPr>
            <p:ph type="body" sz="quarter" idx="3"/>
          </p:nvPr>
        </p:nvSpPr>
        <p:spPr>
          <a:xfrm>
            <a:off x="816557" y="3452117"/>
            <a:ext cx="3318552" cy="1489753"/>
          </a:xfrm>
        </p:spPr>
        <p:txBody>
          <a:bodyPr>
            <a:normAutofit/>
          </a:bodyPr>
          <a:lstStyle/>
          <a:p>
            <a:pPr algn="just"/>
            <a:r>
              <a:rPr lang="lt-LT" b="0" dirty="0"/>
              <a:t>Perkamas </a:t>
            </a:r>
            <a:r>
              <a:rPr lang="en-US" b="0" dirty="0" err="1"/>
              <a:t>kokybinis</a:t>
            </a:r>
            <a:r>
              <a:rPr lang="en-US" b="0" dirty="0"/>
              <a:t> </a:t>
            </a:r>
            <a:r>
              <a:rPr lang="lt-LT" b="0" dirty="0"/>
              <a:t>suaugusiųjų švietimo būklės tyrimas šešiose savivaldybėse</a:t>
            </a:r>
            <a:endParaRPr lang="en-US" b="0" dirty="0"/>
          </a:p>
        </p:txBody>
      </p:sp>
      <p:sp>
        <p:nvSpPr>
          <p:cNvPr id="8" name="Title 1">
            <a:extLst>
              <a:ext uri="{FF2B5EF4-FFF2-40B4-BE49-F238E27FC236}">
                <a16:creationId xmlns:a16="http://schemas.microsoft.com/office/drawing/2014/main" id="{09B81AB6-FC4A-254E-BE23-968BA29BE4BB}"/>
              </a:ext>
            </a:extLst>
          </p:cNvPr>
          <p:cNvSpPr>
            <a:spLocks noGrp="1"/>
          </p:cNvSpPr>
          <p:nvPr>
            <p:ph type="title"/>
          </p:nvPr>
        </p:nvSpPr>
        <p:spPr>
          <a:xfrm>
            <a:off x="4781195" y="718191"/>
            <a:ext cx="2408434" cy="587001"/>
          </a:xfrm>
        </p:spPr>
        <p:txBody>
          <a:bodyPr>
            <a:normAutofit/>
          </a:bodyPr>
          <a:lstStyle/>
          <a:p>
            <a:r>
              <a:rPr lang="lt-LT" sz="2800" b="0" dirty="0"/>
              <a:t>Projekto eiga:</a:t>
            </a:r>
          </a:p>
        </p:txBody>
      </p:sp>
      <p:sp>
        <p:nvSpPr>
          <p:cNvPr id="17" name="TextBox 16">
            <a:extLst>
              <a:ext uri="{FF2B5EF4-FFF2-40B4-BE49-F238E27FC236}">
                <a16:creationId xmlns:a16="http://schemas.microsoft.com/office/drawing/2014/main" id="{FB29B949-1DD7-7B49-AC1C-68A2B076A293}"/>
              </a:ext>
            </a:extLst>
          </p:cNvPr>
          <p:cNvSpPr txBox="1"/>
          <p:nvPr/>
        </p:nvSpPr>
        <p:spPr>
          <a:xfrm>
            <a:off x="6092642" y="2371592"/>
            <a:ext cx="5741394" cy="4308872"/>
          </a:xfrm>
          <a:prstGeom prst="rect">
            <a:avLst/>
          </a:prstGeom>
          <a:noFill/>
        </p:spPr>
        <p:txBody>
          <a:bodyPr wrap="square" rtlCol="0" anchor="t">
            <a:spAutoFit/>
          </a:bodyPr>
          <a:lstStyle/>
          <a:p>
            <a:pPr marL="285750" indent="-285750">
              <a:buFont typeface="Arial" panose="020B0604020202020204" pitchFamily="34" charset="0"/>
              <a:buChar char="•"/>
            </a:pPr>
            <a:r>
              <a:rPr lang="lt-LT" sz="1600" dirty="0"/>
              <a:t>Šiuo metu vyksta viešoji konsultacija dėl techninės specifikacijos tyrimui rengti</a:t>
            </a:r>
            <a:r>
              <a:rPr lang="en-GB" sz="1600" dirty="0"/>
              <a: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lt-LT" sz="1600" dirty="0">
                <a:solidFill>
                  <a:srgbClr val="FF0000"/>
                </a:solidFill>
              </a:rPr>
              <a:t>Rengėjas įsipareigoja atlikti</a:t>
            </a:r>
            <a:r>
              <a:rPr lang="lt-LT" sz="1600" dirty="0"/>
              <a:t>: </a:t>
            </a:r>
            <a:r>
              <a:rPr lang="en-US" sz="1600" dirty="0"/>
              <a:t>1. </a:t>
            </a:r>
            <a:r>
              <a:rPr lang="lt-LT" sz="1600" dirty="0">
                <a:effectLst/>
                <a:ea typeface="Calibri" panose="020F0502020204030204" pitchFamily="34" charset="0"/>
              </a:rPr>
              <a:t>Savivaldybių suaugusiųjų švietimo būklės kokybinį </a:t>
            </a:r>
            <a:r>
              <a:rPr lang="lt-LT" sz="1600" dirty="0">
                <a:solidFill>
                  <a:srgbClr val="FF0000"/>
                </a:solidFill>
                <a:effectLst/>
                <a:ea typeface="Calibri" panose="020F0502020204030204" pitchFamily="34" charset="0"/>
              </a:rPr>
              <a:t>tyrimą</a:t>
            </a:r>
            <a:r>
              <a:rPr lang="lt-LT" sz="1600" dirty="0">
                <a:effectLst/>
                <a:ea typeface="Calibri" panose="020F0502020204030204" pitchFamily="34" charset="0"/>
              </a:rPr>
              <a:t> (įgyvendinamos politikos, priemonių, rodiklių efektyvumo aspektais) ir </a:t>
            </a:r>
            <a:r>
              <a:rPr lang="en-US" sz="1600" dirty="0">
                <a:effectLst/>
                <a:ea typeface="Calibri" panose="020F0502020204030204" pitchFamily="34" charset="0"/>
              </a:rPr>
              <a:t>2. </a:t>
            </a:r>
            <a:r>
              <a:rPr lang="lt-LT" sz="1600" dirty="0" err="1" smtClean="0">
                <a:solidFill>
                  <a:srgbClr val="FF0000"/>
                </a:solidFill>
                <a:effectLst/>
                <a:ea typeface="Calibri" panose="020F0502020204030204" pitchFamily="34" charset="0"/>
              </a:rPr>
              <a:t>fasilituot</a:t>
            </a:r>
            <a:r>
              <a:rPr lang="lt-LT" sz="1600" dirty="0" err="1" smtClean="0">
                <a:effectLst/>
                <a:ea typeface="Calibri" panose="020F0502020204030204" pitchFamily="34" charset="0"/>
              </a:rPr>
              <a:t>i</a:t>
            </a:r>
            <a:r>
              <a:rPr lang="lt-LT" sz="1600" dirty="0" smtClean="0">
                <a:effectLst/>
                <a:ea typeface="Calibri" panose="020F0502020204030204" pitchFamily="34" charset="0"/>
              </a:rPr>
              <a:t> </a:t>
            </a:r>
            <a:r>
              <a:rPr lang="lt-LT" sz="1600" dirty="0">
                <a:solidFill>
                  <a:srgbClr val="000000"/>
                </a:solidFill>
                <a:effectLst/>
                <a:ea typeface="Calibri" panose="020F0502020204030204" pitchFamily="34" charset="0"/>
              </a:rPr>
              <a:t>suaugusiųjų švietimo srities atstovų </a:t>
            </a:r>
            <a:r>
              <a:rPr lang="en-US" sz="1600" dirty="0" err="1" smtClean="0">
                <a:solidFill>
                  <a:srgbClr val="FF0000"/>
                </a:solidFill>
                <a:effectLst/>
                <a:ea typeface="Calibri" panose="020F0502020204030204" pitchFamily="34" charset="0"/>
              </a:rPr>
              <a:t>darbo</a:t>
            </a:r>
            <a:r>
              <a:rPr lang="en-US" sz="1600" dirty="0" smtClean="0">
                <a:solidFill>
                  <a:srgbClr val="FF0000"/>
                </a:solidFill>
                <a:effectLst/>
                <a:ea typeface="Calibri" panose="020F0502020204030204" pitchFamily="34" charset="0"/>
              </a:rPr>
              <a:t> </a:t>
            </a:r>
            <a:r>
              <a:rPr lang="lt-LT" sz="1600" dirty="0" smtClean="0">
                <a:solidFill>
                  <a:srgbClr val="FF0000"/>
                </a:solidFill>
                <a:effectLst/>
                <a:ea typeface="Calibri" panose="020F0502020204030204" pitchFamily="34" charset="0"/>
              </a:rPr>
              <a:t>grupių </a:t>
            </a:r>
            <a:r>
              <a:rPr lang="lt-LT" sz="1600" dirty="0">
                <a:solidFill>
                  <a:srgbClr val="FF0000"/>
                </a:solidFill>
                <a:effectLst/>
                <a:ea typeface="Calibri" panose="020F0502020204030204" pitchFamily="34" charset="0"/>
              </a:rPr>
              <a:t>veiklas </a:t>
            </a:r>
            <a:r>
              <a:rPr lang="lt-LT" sz="1600" dirty="0">
                <a:solidFill>
                  <a:srgbClr val="000000"/>
                </a:solidFill>
                <a:effectLst/>
                <a:ea typeface="Calibri" panose="020F0502020204030204" pitchFamily="34" charset="0"/>
              </a:rPr>
              <a:t>bei </a:t>
            </a:r>
            <a:r>
              <a:rPr lang="lt-LT" sz="1600" dirty="0" smtClean="0">
                <a:solidFill>
                  <a:srgbClr val="FF0000"/>
                </a:solidFill>
                <a:effectLst/>
                <a:ea typeface="Calibri" panose="020F0502020204030204" pitchFamily="34" charset="0"/>
              </a:rPr>
              <a:t>parengti </a:t>
            </a:r>
            <a:r>
              <a:rPr lang="lt-LT" sz="1600" dirty="0">
                <a:solidFill>
                  <a:srgbClr val="FF0000"/>
                </a:solidFill>
                <a:effectLst/>
                <a:ea typeface="Calibri" panose="020F0502020204030204" pitchFamily="34" charset="0"/>
              </a:rPr>
              <a:t>rekomendacijas </a:t>
            </a:r>
            <a:r>
              <a:rPr lang="lt-LT" sz="1600" dirty="0">
                <a:solidFill>
                  <a:srgbClr val="000000"/>
                </a:solidFill>
                <a:effectLst/>
                <a:ea typeface="Calibri" panose="020F0502020204030204" pitchFamily="34" charset="0"/>
              </a:rPr>
              <a:t>(iki </a:t>
            </a:r>
            <a:r>
              <a:rPr lang="en-US" sz="1600" dirty="0" smtClean="0">
                <a:solidFill>
                  <a:srgbClr val="000000"/>
                </a:solidFill>
                <a:effectLst/>
                <a:ea typeface="Calibri" panose="020F0502020204030204" pitchFamily="34" charset="0"/>
              </a:rPr>
              <a:t>30</a:t>
            </a:r>
            <a:r>
              <a:rPr lang="lt-LT" sz="1600" dirty="0" smtClean="0">
                <a:solidFill>
                  <a:srgbClr val="000000"/>
                </a:solidFill>
                <a:effectLst/>
                <a:ea typeface="Calibri" panose="020F0502020204030204" pitchFamily="34" charset="0"/>
              </a:rPr>
              <a:t> </a:t>
            </a:r>
            <a:r>
              <a:rPr lang="lt-LT" sz="1600" dirty="0">
                <a:solidFill>
                  <a:srgbClr val="000000"/>
                </a:solidFill>
                <a:effectLst/>
                <a:ea typeface="Calibri" panose="020F0502020204030204" pitchFamily="34" charset="0"/>
              </a:rPr>
              <a:t>psl) suaugusiųjų švietimo skatinimui ir galimybių plėtrai su pagrindiniu dėmesiu į žemos kvalifikacijos ir žemas pajamas turinčių asmenų grupes. </a:t>
            </a:r>
            <a:endParaRPr lang="en-US" sz="1600" dirty="0">
              <a:solidFill>
                <a:srgbClr val="000000"/>
              </a:solidFill>
              <a:effectLst/>
              <a:ea typeface="Calibri" panose="020F0502020204030204" pitchFamily="34" charset="0"/>
            </a:endParaRPr>
          </a:p>
          <a:p>
            <a:pPr marL="285750" indent="-285750">
              <a:buFont typeface="Arial" panose="020B0604020202020204" pitchFamily="34" charset="0"/>
              <a:buChar char="•"/>
            </a:pPr>
            <a:r>
              <a:rPr lang="en-US" sz="1600" dirty="0" err="1">
                <a:solidFill>
                  <a:srgbClr val="000000"/>
                </a:solidFill>
                <a:ea typeface="ヒラギノ角ゴ Pro W3"/>
              </a:rPr>
              <a:t>Atliekamo</a:t>
            </a:r>
            <a:r>
              <a:rPr lang="en-US" sz="1600" dirty="0">
                <a:solidFill>
                  <a:srgbClr val="000000"/>
                </a:solidFill>
                <a:ea typeface="ヒラギノ角ゴ Pro W3"/>
              </a:rPr>
              <a:t> </a:t>
            </a:r>
            <a:r>
              <a:rPr lang="en-US" sz="1600" dirty="0" err="1">
                <a:solidFill>
                  <a:srgbClr val="000000"/>
                </a:solidFill>
                <a:ea typeface="ヒラギノ角ゴ Pro W3"/>
              </a:rPr>
              <a:t>tyrimo</a:t>
            </a:r>
            <a:r>
              <a:rPr lang="en-US" sz="1600" dirty="0">
                <a:solidFill>
                  <a:srgbClr val="000000"/>
                </a:solidFill>
                <a:ea typeface="ヒラギノ角ゴ Pro W3"/>
              </a:rPr>
              <a:t> </a:t>
            </a:r>
            <a:r>
              <a:rPr lang="en-US" sz="1600" dirty="0" err="1">
                <a:solidFill>
                  <a:srgbClr val="000000"/>
                </a:solidFill>
                <a:ea typeface="ヒラギノ角ゴ Pro W3"/>
              </a:rPr>
              <a:t>metu</a:t>
            </a:r>
            <a:r>
              <a:rPr lang="en-US" sz="1600" dirty="0">
                <a:solidFill>
                  <a:srgbClr val="000000"/>
                </a:solidFill>
                <a:ea typeface="ヒラギノ角ゴ Pro W3"/>
              </a:rPr>
              <a:t> ren</a:t>
            </a:r>
            <a:r>
              <a:rPr lang="lt-LT" sz="1600" dirty="0">
                <a:solidFill>
                  <a:srgbClr val="000000"/>
                </a:solidFill>
                <a:ea typeface="ヒラギノ角ゴ Pro W3"/>
              </a:rPr>
              <a:t>ėjas organizuoja </a:t>
            </a:r>
            <a:r>
              <a:rPr lang="en-US" sz="1600" dirty="0">
                <a:solidFill>
                  <a:srgbClr val="FF0000"/>
                </a:solidFill>
                <a:ea typeface="ヒラギノ角ゴ Pro W3"/>
              </a:rPr>
              <a:t>3</a:t>
            </a:r>
            <a:r>
              <a:rPr lang="lt-LT" sz="1600" dirty="0">
                <a:solidFill>
                  <a:srgbClr val="FF0000"/>
                </a:solidFill>
                <a:ea typeface="ヒラギノ角ゴ Pro W3"/>
              </a:rPr>
              <a:t> bendrus pilnos dienos seminarus visų</a:t>
            </a:r>
            <a:r>
              <a:rPr lang="en-US" sz="1600" dirty="0">
                <a:solidFill>
                  <a:srgbClr val="FF0000"/>
                </a:solidFill>
                <a:ea typeface="ヒラギノ角ゴ Pro W3"/>
              </a:rPr>
              <a:t> 6</a:t>
            </a:r>
            <a:r>
              <a:rPr lang="lt-LT" sz="1600" dirty="0">
                <a:solidFill>
                  <a:srgbClr val="FF0000"/>
                </a:solidFill>
                <a:ea typeface="ヒラギノ角ゴ Pro W3"/>
              </a:rPr>
              <a:t> savivaldybių suaugusiųjų </a:t>
            </a:r>
            <a:r>
              <a:rPr lang="lt-LT" sz="1600" dirty="0" err="1" smtClean="0">
                <a:solidFill>
                  <a:srgbClr val="FF0000"/>
                </a:solidFill>
                <a:ea typeface="ヒラギノ角ゴ Pro W3"/>
              </a:rPr>
              <a:t>šv</a:t>
            </a:r>
            <a:r>
              <a:rPr lang="en-US" sz="1600" dirty="0" err="1" smtClean="0">
                <a:solidFill>
                  <a:srgbClr val="FF0000"/>
                </a:solidFill>
                <a:ea typeface="ヒラギノ角ゴ Pro W3"/>
              </a:rPr>
              <a:t>ie</a:t>
            </a:r>
            <a:r>
              <a:rPr lang="lt-LT" sz="1600" dirty="0" err="1" smtClean="0">
                <a:solidFill>
                  <a:srgbClr val="FF0000"/>
                </a:solidFill>
                <a:ea typeface="ヒラギノ角ゴ Pro W3"/>
              </a:rPr>
              <a:t>timo</a:t>
            </a:r>
            <a:r>
              <a:rPr lang="lt-LT" sz="1600" dirty="0" smtClean="0">
                <a:solidFill>
                  <a:srgbClr val="FF0000"/>
                </a:solidFill>
                <a:ea typeface="ヒラギノ角ゴ Pro W3"/>
              </a:rPr>
              <a:t> </a:t>
            </a:r>
            <a:r>
              <a:rPr lang="lt-LT" sz="1600" dirty="0">
                <a:solidFill>
                  <a:srgbClr val="FF0000"/>
                </a:solidFill>
                <a:ea typeface="ヒラギノ角ゴ Pro W3"/>
              </a:rPr>
              <a:t>koordinatoriams ir darbo grupių nariams ir </a:t>
            </a:r>
            <a:r>
              <a:rPr lang="en-US" sz="1600" dirty="0">
                <a:solidFill>
                  <a:srgbClr val="FF0000"/>
                </a:solidFill>
                <a:ea typeface="ヒラギノ角ゴ Pro W3"/>
              </a:rPr>
              <a:t>2</a:t>
            </a:r>
            <a:r>
              <a:rPr lang="lt-LT" sz="1600" dirty="0">
                <a:solidFill>
                  <a:srgbClr val="FF0000"/>
                </a:solidFill>
                <a:ea typeface="ヒラギノ角ゴ Pro W3"/>
              </a:rPr>
              <a:t> individualius susitikimus/fokus grupes su kiekvienos savivaldybės atstovais ir darbo grupėmi</a:t>
            </a:r>
            <a:r>
              <a:rPr lang="lt-LT" sz="1600" b="0" dirty="0">
                <a:solidFill>
                  <a:srgbClr val="FF0000"/>
                </a:solidFill>
              </a:rPr>
              <a:t>s.</a:t>
            </a:r>
            <a:endParaRPr lang="lt-LT" sz="1600" dirty="0">
              <a:solidFill>
                <a:srgbClr val="FF0000"/>
              </a:solidFill>
              <a:effectLst/>
              <a:ea typeface="ヒラギノ角ゴ Pro W3"/>
            </a:endParaRPr>
          </a:p>
          <a:p>
            <a:pPr marL="285750" indent="-285750">
              <a:buFont typeface="Arial" panose="020B0604020202020204" pitchFamily="34" charset="0"/>
              <a:buChar char="•"/>
            </a:pPr>
            <a:endParaRPr lang="en-GB" sz="1400" dirty="0"/>
          </a:p>
        </p:txBody>
      </p:sp>
      <p:pic>
        <p:nvPicPr>
          <p:cNvPr id="9" name="Graphic 34">
            <a:extLst>
              <a:ext uri="{FF2B5EF4-FFF2-40B4-BE49-F238E27FC236}">
                <a16:creationId xmlns:a16="http://schemas.microsoft.com/office/drawing/2014/main" id="{0945C987-EF0B-804F-918E-FE8729A7275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4940860" y="3672503"/>
            <a:ext cx="853525" cy="853525"/>
          </a:xfrm>
          <a:prstGeom prst="rect">
            <a:avLst/>
          </a:prstGeom>
        </p:spPr>
      </p:pic>
    </p:spTree>
    <p:extLst>
      <p:ext uri="{BB962C8B-B14F-4D97-AF65-F5344CB8AC3E}">
        <p14:creationId xmlns:p14="http://schemas.microsoft.com/office/powerpoint/2010/main" val="105742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4993CE11-A017-6F6C-DE11-D8176924A62D}"/>
              </a:ext>
            </a:extLst>
          </p:cNvPr>
          <p:cNvGraphicFramePr>
            <a:graphicFrameLocks noChangeAspect="1"/>
          </p:cNvGraphicFramePr>
          <p:nvPr>
            <p:extLst>
              <p:ext uri="{D42A27DB-BD31-4B8C-83A1-F6EECF244321}">
                <p14:modId xmlns:p14="http://schemas.microsoft.com/office/powerpoint/2010/main" val="2879192453"/>
              </p:ext>
            </p:extLst>
          </p:nvPr>
        </p:nvGraphicFramePr>
        <p:xfrm>
          <a:off x="0" y="1809750"/>
          <a:ext cx="12140480" cy="3543300"/>
        </p:xfrm>
        <a:graphic>
          <a:graphicData uri="http://schemas.openxmlformats.org/presentationml/2006/ole">
            <mc:AlternateContent xmlns:mc="http://schemas.openxmlformats.org/markup-compatibility/2006">
              <mc:Choice xmlns:v="urn:schemas-microsoft-com:vml" Requires="v">
                <p:oleObj spid="_x0000_s1045" name="Acrobat Document" r:id="rId4" imgW="63423783" imgH="18357827" progId="Acrobat.Document.DC">
                  <p:embed/>
                </p:oleObj>
              </mc:Choice>
              <mc:Fallback>
                <p:oleObj name="Acrobat Document" r:id="rId4" imgW="63423783" imgH="18357827" progId="Acrobat.Document.DC">
                  <p:embed/>
                  <p:pic>
                    <p:nvPicPr>
                      <p:cNvPr id="0" name=""/>
                      <p:cNvPicPr/>
                      <p:nvPr/>
                    </p:nvPicPr>
                    <p:blipFill>
                      <a:blip r:embed="rId5"/>
                      <a:stretch>
                        <a:fillRect/>
                      </a:stretch>
                    </p:blipFill>
                    <p:spPr>
                      <a:xfrm>
                        <a:off x="0" y="1809750"/>
                        <a:ext cx="12140480" cy="35433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D9B1C55-6454-F617-5FCF-5E89FDC32C0F}"/>
              </a:ext>
            </a:extLst>
          </p:cNvPr>
          <p:cNvSpPr txBox="1"/>
          <p:nvPr/>
        </p:nvSpPr>
        <p:spPr>
          <a:xfrm>
            <a:off x="657225" y="5953125"/>
            <a:ext cx="10583346" cy="276999"/>
          </a:xfrm>
          <a:prstGeom prst="rect">
            <a:avLst/>
          </a:prstGeom>
          <a:noFill/>
        </p:spPr>
        <p:txBody>
          <a:bodyPr wrap="none" rtlCol="0">
            <a:spAutoFit/>
          </a:bodyPr>
          <a:lstStyle/>
          <a:p>
            <a:r>
              <a:rPr lang="lt-LT" sz="1200" dirty="0"/>
              <a:t>https://app.mural.co/t/codec0239/m/codec0239/1643787769332/9e4edaa52b65cd20b7a8d5626722b64948f17129?sender=u7b2c8f71232158f8c3b38737</a:t>
            </a:r>
          </a:p>
        </p:txBody>
      </p:sp>
    </p:spTree>
    <p:extLst>
      <p:ext uri="{BB962C8B-B14F-4D97-AF65-F5344CB8AC3E}">
        <p14:creationId xmlns:p14="http://schemas.microsoft.com/office/powerpoint/2010/main" val="360297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9B1C55-6454-F617-5FCF-5E89FDC32C0F}"/>
              </a:ext>
            </a:extLst>
          </p:cNvPr>
          <p:cNvSpPr txBox="1"/>
          <p:nvPr/>
        </p:nvSpPr>
        <p:spPr>
          <a:xfrm>
            <a:off x="657225" y="5953125"/>
            <a:ext cx="10583346" cy="276999"/>
          </a:xfrm>
          <a:prstGeom prst="rect">
            <a:avLst/>
          </a:prstGeom>
          <a:noFill/>
        </p:spPr>
        <p:txBody>
          <a:bodyPr wrap="none" rtlCol="0">
            <a:spAutoFit/>
          </a:bodyPr>
          <a:lstStyle/>
          <a:p>
            <a:r>
              <a:rPr lang="lt-LT" sz="1200" dirty="0"/>
              <a:t>https://app.mural.co/t/codec0239/m/codec0239/1653296683885/278ef415874723909a0bb3e33fb8533bdd028bd5?sender=u7b2c8f71232158f8c3b38737</a:t>
            </a:r>
          </a:p>
        </p:txBody>
      </p:sp>
      <p:pic>
        <p:nvPicPr>
          <p:cNvPr id="3" name="Paveikslėlis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6329"/>
            <a:ext cx="12185933" cy="2903896"/>
          </a:xfrm>
          <a:prstGeom prst="rect">
            <a:avLst/>
          </a:prstGeom>
        </p:spPr>
      </p:pic>
    </p:spTree>
    <p:extLst>
      <p:ext uri="{BB962C8B-B14F-4D97-AF65-F5344CB8AC3E}">
        <p14:creationId xmlns:p14="http://schemas.microsoft.com/office/powerpoint/2010/main" val="2592475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35842C-86D7-8F4F-8640-10A19FA7DB4D}"/>
              </a:ext>
            </a:extLst>
          </p:cNvPr>
          <p:cNvSpPr>
            <a:spLocks noGrp="1"/>
          </p:cNvSpPr>
          <p:nvPr>
            <p:ph type="ctrTitle"/>
          </p:nvPr>
        </p:nvSpPr>
        <p:spPr>
          <a:xfrm>
            <a:off x="833345" y="1790903"/>
            <a:ext cx="2988642" cy="630598"/>
          </a:xfrm>
        </p:spPr>
        <p:txBody>
          <a:bodyPr>
            <a:normAutofit fontScale="90000"/>
          </a:bodyPr>
          <a:lstStyle/>
          <a:p>
            <a:r>
              <a:rPr lang="lt-LT" sz="4000" dirty="0"/>
              <a:t>Viešinima</a:t>
            </a:r>
            <a:r>
              <a:rPr lang="en-LT" sz="4000" dirty="0"/>
              <a:t>s</a:t>
            </a:r>
          </a:p>
        </p:txBody>
      </p:sp>
      <p:sp>
        <p:nvSpPr>
          <p:cNvPr id="4" name="TextBox 3">
            <a:extLst>
              <a:ext uri="{FF2B5EF4-FFF2-40B4-BE49-F238E27FC236}">
                <a16:creationId xmlns:a16="http://schemas.microsoft.com/office/drawing/2014/main" id="{52E61024-E315-304B-9AB4-A22CE968288F}"/>
              </a:ext>
            </a:extLst>
          </p:cNvPr>
          <p:cNvSpPr txBox="1"/>
          <p:nvPr/>
        </p:nvSpPr>
        <p:spPr>
          <a:xfrm>
            <a:off x="597039" y="2587390"/>
            <a:ext cx="7427078" cy="1477328"/>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Paskelbti</a:t>
            </a:r>
            <a:r>
              <a:rPr lang="en-US" dirty="0" smtClean="0"/>
              <a:t> </a:t>
            </a:r>
            <a:r>
              <a:rPr lang="en-US" dirty="0" err="1" smtClean="0"/>
              <a:t>internetin</a:t>
            </a:r>
            <a:r>
              <a:rPr lang="lt-LT" dirty="0" err="1" smtClean="0"/>
              <a:t>ėje</a:t>
            </a:r>
            <a:r>
              <a:rPr lang="lt-LT" dirty="0" smtClean="0"/>
              <a:t> svetainėje, socialiniuose tinkluose apie dalyvavimą projekte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lt-LT" dirty="0" smtClean="0"/>
              <a:t>Būtina </a:t>
            </a:r>
            <a:r>
              <a:rPr lang="lt-LT" dirty="0"/>
              <a:t>naudoti EU ir Era</a:t>
            </a:r>
            <a:r>
              <a:rPr lang="en-LT" dirty="0"/>
              <a:t>s</a:t>
            </a:r>
            <a:r>
              <a:rPr lang="lt-LT" dirty="0"/>
              <a:t>mu</a:t>
            </a:r>
            <a:r>
              <a:rPr lang="en-LT" dirty="0"/>
              <a:t>s</a:t>
            </a:r>
            <a:r>
              <a:rPr lang="lt-LT" dirty="0"/>
              <a:t> </a:t>
            </a:r>
            <a:r>
              <a:rPr lang="en-US" dirty="0"/>
              <a:t>+</a:t>
            </a:r>
            <a:r>
              <a:rPr lang="en-LT" dirty="0"/>
              <a:t> </a:t>
            </a:r>
            <a:r>
              <a:rPr lang="lt-LT" dirty="0"/>
              <a:t>logotipu</a:t>
            </a:r>
            <a:r>
              <a:rPr lang="en-LT" dirty="0"/>
              <a:t>s</a:t>
            </a:r>
            <a:r>
              <a:rPr lang="lt-LT" dirty="0"/>
              <a:t>, nurodant projekto pavadinimą, finan</a:t>
            </a:r>
            <a:r>
              <a:rPr lang="en-LT" dirty="0"/>
              <a:t>s</a:t>
            </a:r>
            <a:r>
              <a:rPr lang="lt-LT" dirty="0"/>
              <a:t>avimo šaltinį</a:t>
            </a:r>
            <a:r>
              <a:rPr lang="en-US" dirty="0"/>
              <a:t> vi</a:t>
            </a:r>
            <a:r>
              <a:rPr lang="en-LT" dirty="0"/>
              <a:t>s</a:t>
            </a:r>
            <a:r>
              <a:rPr lang="en-US" dirty="0"/>
              <a:t>o</a:t>
            </a:r>
            <a:r>
              <a:rPr lang="en-LT" dirty="0"/>
              <a:t>s</a:t>
            </a:r>
            <a:r>
              <a:rPr lang="en-US" dirty="0"/>
              <a:t>e </a:t>
            </a:r>
            <a:r>
              <a:rPr lang="en-US" dirty="0" err="1"/>
              <a:t>komunikacijo</a:t>
            </a:r>
            <a:r>
              <a:rPr lang="en-LT" dirty="0"/>
              <a:t>s</a:t>
            </a:r>
            <a:r>
              <a:rPr lang="en-US" dirty="0"/>
              <a:t> </a:t>
            </a:r>
            <a:r>
              <a:rPr lang="en-US" dirty="0" err="1"/>
              <a:t>priemon</a:t>
            </a:r>
            <a:r>
              <a:rPr lang="lt-LT" dirty="0"/>
              <a:t>ė</a:t>
            </a:r>
            <a:r>
              <a:rPr lang="en-LT" dirty="0"/>
              <a:t>s</a:t>
            </a:r>
            <a:r>
              <a:rPr lang="lt-LT" dirty="0"/>
              <a:t>e</a:t>
            </a:r>
            <a:endParaRPr lang="en-LT" dirty="0"/>
          </a:p>
        </p:txBody>
      </p:sp>
      <p:pic>
        <p:nvPicPr>
          <p:cNvPr id="8" name="Picture 7">
            <a:extLst>
              <a:ext uri="{FF2B5EF4-FFF2-40B4-BE49-F238E27FC236}">
                <a16:creationId xmlns:a16="http://schemas.microsoft.com/office/drawing/2014/main" id="{E733BDEC-AA72-1B4D-AA4F-538466919F4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355724" y="0"/>
            <a:ext cx="3836276" cy="6858000"/>
          </a:xfrm>
          <a:prstGeom prst="rect">
            <a:avLst/>
          </a:prstGeom>
        </p:spPr>
      </p:pic>
      <p:pic>
        <p:nvPicPr>
          <p:cNvPr id="9" name="Picture 8">
            <a:extLst>
              <a:ext uri="{FF2B5EF4-FFF2-40B4-BE49-F238E27FC236}">
                <a16:creationId xmlns:a16="http://schemas.microsoft.com/office/drawing/2014/main" id="{03A60DAE-5EFA-EC41-825A-C3C39C57AAB3}"/>
              </a:ext>
            </a:extLst>
          </p:cNvPr>
          <p:cNvPicPr>
            <a:picLocks noChangeAspect="1"/>
          </p:cNvPicPr>
          <p:nvPr/>
        </p:nvPicPr>
        <p:blipFill>
          <a:blip r:embed="rId3"/>
          <a:stretch>
            <a:fillRect/>
          </a:stretch>
        </p:blipFill>
        <p:spPr>
          <a:xfrm>
            <a:off x="7646707" y="-202445"/>
            <a:ext cx="4970833" cy="7653505"/>
          </a:xfrm>
          <a:prstGeom prst="rect">
            <a:avLst/>
          </a:prstGeom>
        </p:spPr>
      </p:pic>
      <p:pic>
        <p:nvPicPr>
          <p:cNvPr id="6" name="Paveikslėlis 2">
            <a:extLst>
              <a:ext uri="{FF2B5EF4-FFF2-40B4-BE49-F238E27FC236}">
                <a16:creationId xmlns:a16="http://schemas.microsoft.com/office/drawing/2014/main" id="{726444AA-4AFD-E41F-C6CE-337E0BB08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193" y="4382575"/>
            <a:ext cx="4572000" cy="990616"/>
          </a:xfrm>
          <a:prstGeom prst="rect">
            <a:avLst/>
          </a:prstGeom>
        </p:spPr>
      </p:pic>
      <p:pic>
        <p:nvPicPr>
          <p:cNvPr id="7" name="Paveikslėlis 4">
            <a:extLst>
              <a:ext uri="{FF2B5EF4-FFF2-40B4-BE49-F238E27FC236}">
                <a16:creationId xmlns:a16="http://schemas.microsoft.com/office/drawing/2014/main" id="{8C65AD32-3CB8-CA35-7546-14160B5CB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429" y="5518532"/>
            <a:ext cx="4246607" cy="1219241"/>
          </a:xfrm>
          <a:prstGeom prst="rect">
            <a:avLst/>
          </a:prstGeom>
        </p:spPr>
      </p:pic>
    </p:spTree>
    <p:extLst>
      <p:ext uri="{BB962C8B-B14F-4D97-AF65-F5344CB8AC3E}">
        <p14:creationId xmlns:p14="http://schemas.microsoft.com/office/powerpoint/2010/main" val="1864542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FD47719-34F2-BF4D-8ED0-FFAD722BE9B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093396" y="1990002"/>
            <a:ext cx="2708469" cy="2451947"/>
          </a:xfrm>
          <a:prstGeom prst="rect">
            <a:avLst/>
          </a:prstGeom>
        </p:spPr>
      </p:pic>
      <p:sp>
        <p:nvSpPr>
          <p:cNvPr id="6" name="Rectangle 5">
            <a:extLst>
              <a:ext uri="{FF2B5EF4-FFF2-40B4-BE49-F238E27FC236}">
                <a16:creationId xmlns:a16="http://schemas.microsoft.com/office/drawing/2014/main" id="{76FFA29E-CF07-114F-9D19-86329E61F0A1}"/>
              </a:ext>
            </a:extLst>
          </p:cNvPr>
          <p:cNvSpPr/>
          <p:nvPr/>
        </p:nvSpPr>
        <p:spPr>
          <a:xfrm>
            <a:off x="-1" y="1992337"/>
            <a:ext cx="3356043" cy="24452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TextBox 11">
            <a:extLst>
              <a:ext uri="{FF2B5EF4-FFF2-40B4-BE49-F238E27FC236}">
                <a16:creationId xmlns:a16="http://schemas.microsoft.com/office/drawing/2014/main" id="{540AC291-59D1-D143-9042-1CE3D4ADDF5B}"/>
              </a:ext>
            </a:extLst>
          </p:cNvPr>
          <p:cNvSpPr txBox="1"/>
          <p:nvPr/>
        </p:nvSpPr>
        <p:spPr>
          <a:xfrm>
            <a:off x="898055" y="2545540"/>
            <a:ext cx="3864263" cy="1338828"/>
          </a:xfrm>
          <a:prstGeom prst="rect">
            <a:avLst/>
          </a:prstGeom>
          <a:noFill/>
        </p:spPr>
        <p:txBody>
          <a:bodyPr wrap="square" rtlCol="0" anchor="t">
            <a:spAutoFit/>
          </a:bodyPr>
          <a:lstStyle/>
          <a:p>
            <a:pPr algn="just">
              <a:lnSpc>
                <a:spcPct val="150000"/>
              </a:lnSpc>
            </a:pPr>
            <a:r>
              <a:rPr lang="lt-LT" dirty="0" smtClean="0"/>
              <a:t>Sudaromos ir patvirtinamos </a:t>
            </a:r>
            <a:r>
              <a:rPr lang="lt-LT" dirty="0"/>
              <a:t>koordinatorių grupės iš partnerių, suinteresuotų atstovų </a:t>
            </a:r>
            <a:endParaRPr lang="lt-LT" sz="2400" dirty="0"/>
          </a:p>
        </p:txBody>
      </p:sp>
      <p:sp>
        <p:nvSpPr>
          <p:cNvPr id="16" name="TextBox 15">
            <a:extLst>
              <a:ext uri="{FF2B5EF4-FFF2-40B4-BE49-F238E27FC236}">
                <a16:creationId xmlns:a16="http://schemas.microsoft.com/office/drawing/2014/main" id="{5CF7B8EA-A475-754C-93A9-7D0C198AB9A1}"/>
              </a:ext>
            </a:extLst>
          </p:cNvPr>
          <p:cNvSpPr txBox="1"/>
          <p:nvPr/>
        </p:nvSpPr>
        <p:spPr>
          <a:xfrm>
            <a:off x="745102" y="4589238"/>
            <a:ext cx="3076247" cy="658835"/>
          </a:xfrm>
          <a:prstGeom prst="rect">
            <a:avLst/>
          </a:prstGeom>
          <a:noFill/>
        </p:spPr>
        <p:txBody>
          <a:bodyPr wrap="square" rtlCol="0" anchor="t">
            <a:spAutoFit/>
          </a:bodyPr>
          <a:lstStyle/>
          <a:p>
            <a:pPr>
              <a:lnSpc>
                <a:spcPct val="150000"/>
              </a:lnSpc>
            </a:pPr>
            <a:r>
              <a:rPr lang="lt-LT" sz="2800" b="1" dirty="0"/>
              <a:t>Pavadinimas</a:t>
            </a:r>
            <a:endParaRPr lang="lt-LT" dirty="0"/>
          </a:p>
        </p:txBody>
      </p:sp>
      <p:pic>
        <p:nvPicPr>
          <p:cNvPr id="17" name="Graphic 16">
            <a:extLst>
              <a:ext uri="{FF2B5EF4-FFF2-40B4-BE49-F238E27FC236}">
                <a16:creationId xmlns:a16="http://schemas.microsoft.com/office/drawing/2014/main" id="{5D14BFEA-58D5-864B-B429-1C412D22735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060333" y="4431644"/>
            <a:ext cx="2708469" cy="2451947"/>
          </a:xfrm>
          <a:prstGeom prst="rect">
            <a:avLst/>
          </a:prstGeom>
        </p:spPr>
      </p:pic>
      <p:sp>
        <p:nvSpPr>
          <p:cNvPr id="18" name="Rectangle 17">
            <a:extLst>
              <a:ext uri="{FF2B5EF4-FFF2-40B4-BE49-F238E27FC236}">
                <a16:creationId xmlns:a16="http://schemas.microsoft.com/office/drawing/2014/main" id="{B2E19B0E-1B4C-9244-8FBD-F489B5D509D8}"/>
              </a:ext>
            </a:extLst>
          </p:cNvPr>
          <p:cNvSpPr/>
          <p:nvPr/>
        </p:nvSpPr>
        <p:spPr>
          <a:xfrm>
            <a:off x="0" y="4433979"/>
            <a:ext cx="6322980" cy="2445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1" name="Title 1">
            <a:extLst>
              <a:ext uri="{FF2B5EF4-FFF2-40B4-BE49-F238E27FC236}">
                <a16:creationId xmlns:a16="http://schemas.microsoft.com/office/drawing/2014/main" id="{0A463887-3CA2-2E4C-8C78-56D7DD99940E}"/>
              </a:ext>
            </a:extLst>
          </p:cNvPr>
          <p:cNvSpPr>
            <a:spLocks noGrp="1"/>
          </p:cNvSpPr>
          <p:nvPr>
            <p:ph type="title"/>
          </p:nvPr>
        </p:nvSpPr>
        <p:spPr>
          <a:xfrm>
            <a:off x="838200" y="234932"/>
            <a:ext cx="5047034" cy="1325563"/>
          </a:xfrm>
        </p:spPr>
        <p:txBody>
          <a:bodyPr>
            <a:normAutofit/>
          </a:bodyPr>
          <a:lstStyle/>
          <a:p>
            <a:r>
              <a:rPr lang="lt-LT" sz="2800" b="0" dirty="0" smtClean="0"/>
              <a:t>Artimiausios datos</a:t>
            </a:r>
            <a:endParaRPr lang="lt-LT" sz="2800" b="0" dirty="0"/>
          </a:p>
        </p:txBody>
      </p:sp>
      <p:sp>
        <p:nvSpPr>
          <p:cNvPr id="23" name="TextBox 22">
            <a:extLst>
              <a:ext uri="{FF2B5EF4-FFF2-40B4-BE49-F238E27FC236}">
                <a16:creationId xmlns:a16="http://schemas.microsoft.com/office/drawing/2014/main" id="{198F55AF-1345-AB49-A8CE-7ABCAF60F240}"/>
              </a:ext>
            </a:extLst>
          </p:cNvPr>
          <p:cNvSpPr txBox="1"/>
          <p:nvPr/>
        </p:nvSpPr>
        <p:spPr>
          <a:xfrm>
            <a:off x="9226316" y="5334010"/>
            <a:ext cx="2516738" cy="456535"/>
          </a:xfrm>
          <a:prstGeom prst="rect">
            <a:avLst/>
          </a:prstGeom>
          <a:noFill/>
        </p:spPr>
        <p:txBody>
          <a:bodyPr wrap="square" rtlCol="0" anchor="t">
            <a:spAutoFit/>
          </a:bodyPr>
          <a:lstStyle/>
          <a:p>
            <a:pPr>
              <a:lnSpc>
                <a:spcPct val="150000"/>
              </a:lnSpc>
            </a:pPr>
            <a:r>
              <a:rPr lang="lt-LT" dirty="0" smtClean="0"/>
              <a:t>Birželio mėnuo</a:t>
            </a:r>
            <a:endParaRPr lang="lt-LT" sz="1200" dirty="0"/>
          </a:p>
        </p:txBody>
      </p:sp>
      <p:sp>
        <p:nvSpPr>
          <p:cNvPr id="24" name="TextBox 23">
            <a:extLst>
              <a:ext uri="{FF2B5EF4-FFF2-40B4-BE49-F238E27FC236}">
                <a16:creationId xmlns:a16="http://schemas.microsoft.com/office/drawing/2014/main" id="{630AD779-8D4E-384C-8750-C393AAFBFFCF}"/>
              </a:ext>
            </a:extLst>
          </p:cNvPr>
          <p:cNvSpPr txBox="1"/>
          <p:nvPr/>
        </p:nvSpPr>
        <p:spPr>
          <a:xfrm>
            <a:off x="6554912" y="2754107"/>
            <a:ext cx="2329689" cy="692497"/>
          </a:xfrm>
          <a:prstGeom prst="rect">
            <a:avLst/>
          </a:prstGeom>
          <a:noFill/>
        </p:spPr>
        <p:txBody>
          <a:bodyPr wrap="square" rtlCol="0" anchor="t">
            <a:spAutoFit/>
          </a:bodyPr>
          <a:lstStyle/>
          <a:p>
            <a:pPr>
              <a:lnSpc>
                <a:spcPct val="150000"/>
              </a:lnSpc>
            </a:pPr>
            <a:r>
              <a:rPr lang="lt-LT" dirty="0" smtClean="0"/>
              <a:t>Iki </a:t>
            </a:r>
            <a:r>
              <a:rPr lang="en-US" dirty="0" err="1" smtClean="0"/>
              <a:t>Bir</a:t>
            </a:r>
            <a:r>
              <a:rPr lang="lt-LT" dirty="0" err="1" smtClean="0"/>
              <a:t>želio</a:t>
            </a:r>
            <a:r>
              <a:rPr lang="lt-LT" dirty="0" smtClean="0"/>
              <a:t> pabaigos</a:t>
            </a:r>
            <a:endParaRPr lang="lt-LT" dirty="0"/>
          </a:p>
          <a:p>
            <a:endParaRPr lang="lt-LT" sz="1200" dirty="0"/>
          </a:p>
        </p:txBody>
      </p:sp>
      <p:sp>
        <p:nvSpPr>
          <p:cNvPr id="25" name="TextBox 24">
            <a:extLst>
              <a:ext uri="{FF2B5EF4-FFF2-40B4-BE49-F238E27FC236}">
                <a16:creationId xmlns:a16="http://schemas.microsoft.com/office/drawing/2014/main" id="{33F4391F-D5E4-134F-BF08-3A3B195865B8}"/>
              </a:ext>
            </a:extLst>
          </p:cNvPr>
          <p:cNvSpPr txBox="1"/>
          <p:nvPr/>
        </p:nvSpPr>
        <p:spPr>
          <a:xfrm>
            <a:off x="2725618" y="5334010"/>
            <a:ext cx="3076247" cy="872034"/>
          </a:xfrm>
          <a:prstGeom prst="rect">
            <a:avLst/>
          </a:prstGeom>
          <a:noFill/>
        </p:spPr>
        <p:txBody>
          <a:bodyPr wrap="square" rtlCol="0" anchor="t">
            <a:spAutoFit/>
          </a:bodyPr>
          <a:lstStyle/>
          <a:p>
            <a:pPr algn="ctr">
              <a:lnSpc>
                <a:spcPct val="150000"/>
              </a:lnSpc>
            </a:pPr>
            <a:r>
              <a:rPr lang="lt-LT" dirty="0"/>
              <a:t>Prasideda tyrimo pirkimo procedūros</a:t>
            </a:r>
            <a:endParaRPr lang="lt-LT" sz="2400" dirty="0"/>
          </a:p>
        </p:txBody>
      </p:sp>
    </p:spTree>
    <p:extLst>
      <p:ext uri="{BB962C8B-B14F-4D97-AF65-F5344CB8AC3E}">
        <p14:creationId xmlns:p14="http://schemas.microsoft.com/office/powerpoint/2010/main" val="3865096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FD47719-34F2-BF4D-8ED0-FFAD722BE9B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093396" y="1990002"/>
            <a:ext cx="2708469" cy="2451947"/>
          </a:xfrm>
          <a:prstGeom prst="rect">
            <a:avLst/>
          </a:prstGeom>
        </p:spPr>
      </p:pic>
      <p:sp>
        <p:nvSpPr>
          <p:cNvPr id="6" name="Rectangle 5">
            <a:extLst>
              <a:ext uri="{FF2B5EF4-FFF2-40B4-BE49-F238E27FC236}">
                <a16:creationId xmlns:a16="http://schemas.microsoft.com/office/drawing/2014/main" id="{76FFA29E-CF07-114F-9D19-86329E61F0A1}"/>
              </a:ext>
            </a:extLst>
          </p:cNvPr>
          <p:cNvSpPr/>
          <p:nvPr/>
        </p:nvSpPr>
        <p:spPr>
          <a:xfrm>
            <a:off x="-1" y="1992337"/>
            <a:ext cx="3356043" cy="24452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TextBox 11">
            <a:extLst>
              <a:ext uri="{FF2B5EF4-FFF2-40B4-BE49-F238E27FC236}">
                <a16:creationId xmlns:a16="http://schemas.microsoft.com/office/drawing/2014/main" id="{540AC291-59D1-D143-9042-1CE3D4ADDF5B}"/>
              </a:ext>
            </a:extLst>
          </p:cNvPr>
          <p:cNvSpPr txBox="1"/>
          <p:nvPr/>
        </p:nvSpPr>
        <p:spPr>
          <a:xfrm>
            <a:off x="902796" y="2783038"/>
            <a:ext cx="3864263" cy="872034"/>
          </a:xfrm>
          <a:prstGeom prst="rect">
            <a:avLst/>
          </a:prstGeom>
          <a:noFill/>
        </p:spPr>
        <p:txBody>
          <a:bodyPr wrap="square" rtlCol="0" anchor="t">
            <a:spAutoFit/>
          </a:bodyPr>
          <a:lstStyle/>
          <a:p>
            <a:pPr algn="ctr">
              <a:lnSpc>
                <a:spcPct val="150000"/>
              </a:lnSpc>
            </a:pPr>
            <a:r>
              <a:rPr lang="lt-LT" dirty="0" smtClean="0"/>
              <a:t>Pasirašoma sutartis su tyrimo rengėjais</a:t>
            </a:r>
            <a:endParaRPr lang="lt-LT" sz="2400" dirty="0"/>
          </a:p>
        </p:txBody>
      </p:sp>
      <p:sp>
        <p:nvSpPr>
          <p:cNvPr id="16" name="TextBox 15">
            <a:extLst>
              <a:ext uri="{FF2B5EF4-FFF2-40B4-BE49-F238E27FC236}">
                <a16:creationId xmlns:a16="http://schemas.microsoft.com/office/drawing/2014/main" id="{5CF7B8EA-A475-754C-93A9-7D0C198AB9A1}"/>
              </a:ext>
            </a:extLst>
          </p:cNvPr>
          <p:cNvSpPr txBox="1"/>
          <p:nvPr/>
        </p:nvSpPr>
        <p:spPr>
          <a:xfrm>
            <a:off x="745102" y="4589238"/>
            <a:ext cx="3076247" cy="658835"/>
          </a:xfrm>
          <a:prstGeom prst="rect">
            <a:avLst/>
          </a:prstGeom>
          <a:noFill/>
        </p:spPr>
        <p:txBody>
          <a:bodyPr wrap="square" rtlCol="0" anchor="t">
            <a:spAutoFit/>
          </a:bodyPr>
          <a:lstStyle/>
          <a:p>
            <a:pPr>
              <a:lnSpc>
                <a:spcPct val="150000"/>
              </a:lnSpc>
            </a:pPr>
            <a:r>
              <a:rPr lang="lt-LT" sz="2800" b="1" dirty="0"/>
              <a:t>Pavadinimas</a:t>
            </a:r>
            <a:endParaRPr lang="lt-LT" dirty="0"/>
          </a:p>
        </p:txBody>
      </p:sp>
      <p:pic>
        <p:nvPicPr>
          <p:cNvPr id="17" name="Graphic 16">
            <a:extLst>
              <a:ext uri="{FF2B5EF4-FFF2-40B4-BE49-F238E27FC236}">
                <a16:creationId xmlns:a16="http://schemas.microsoft.com/office/drawing/2014/main" id="{5D14BFEA-58D5-864B-B429-1C412D22735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060333" y="4431644"/>
            <a:ext cx="2708469" cy="2451947"/>
          </a:xfrm>
          <a:prstGeom prst="rect">
            <a:avLst/>
          </a:prstGeom>
        </p:spPr>
      </p:pic>
      <p:sp>
        <p:nvSpPr>
          <p:cNvPr id="18" name="Rectangle 17">
            <a:extLst>
              <a:ext uri="{FF2B5EF4-FFF2-40B4-BE49-F238E27FC236}">
                <a16:creationId xmlns:a16="http://schemas.microsoft.com/office/drawing/2014/main" id="{B2E19B0E-1B4C-9244-8FBD-F489B5D509D8}"/>
              </a:ext>
            </a:extLst>
          </p:cNvPr>
          <p:cNvSpPr/>
          <p:nvPr/>
        </p:nvSpPr>
        <p:spPr>
          <a:xfrm>
            <a:off x="0" y="4433979"/>
            <a:ext cx="6322980" cy="2445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1" name="Title 1">
            <a:extLst>
              <a:ext uri="{FF2B5EF4-FFF2-40B4-BE49-F238E27FC236}">
                <a16:creationId xmlns:a16="http://schemas.microsoft.com/office/drawing/2014/main" id="{0A463887-3CA2-2E4C-8C78-56D7DD99940E}"/>
              </a:ext>
            </a:extLst>
          </p:cNvPr>
          <p:cNvSpPr>
            <a:spLocks noGrp="1"/>
          </p:cNvSpPr>
          <p:nvPr>
            <p:ph type="title"/>
          </p:nvPr>
        </p:nvSpPr>
        <p:spPr>
          <a:xfrm>
            <a:off x="838200" y="234932"/>
            <a:ext cx="5047034" cy="1325563"/>
          </a:xfrm>
        </p:spPr>
        <p:txBody>
          <a:bodyPr>
            <a:normAutofit/>
          </a:bodyPr>
          <a:lstStyle/>
          <a:p>
            <a:r>
              <a:rPr lang="lt-LT" sz="2800" b="0" dirty="0" smtClean="0"/>
              <a:t>Artimiausios datos</a:t>
            </a:r>
            <a:endParaRPr lang="lt-LT" sz="2800" b="0" dirty="0"/>
          </a:p>
        </p:txBody>
      </p:sp>
      <p:sp>
        <p:nvSpPr>
          <p:cNvPr id="23" name="TextBox 22">
            <a:extLst>
              <a:ext uri="{FF2B5EF4-FFF2-40B4-BE49-F238E27FC236}">
                <a16:creationId xmlns:a16="http://schemas.microsoft.com/office/drawing/2014/main" id="{198F55AF-1345-AB49-A8CE-7ABCAF60F240}"/>
              </a:ext>
            </a:extLst>
          </p:cNvPr>
          <p:cNvSpPr txBox="1"/>
          <p:nvPr/>
        </p:nvSpPr>
        <p:spPr>
          <a:xfrm>
            <a:off x="9226316" y="5334010"/>
            <a:ext cx="2516738" cy="456535"/>
          </a:xfrm>
          <a:prstGeom prst="rect">
            <a:avLst/>
          </a:prstGeom>
          <a:noFill/>
        </p:spPr>
        <p:txBody>
          <a:bodyPr wrap="square" rtlCol="0" anchor="t">
            <a:spAutoFit/>
          </a:bodyPr>
          <a:lstStyle/>
          <a:p>
            <a:pPr>
              <a:lnSpc>
                <a:spcPct val="150000"/>
              </a:lnSpc>
            </a:pPr>
            <a:r>
              <a:rPr lang="lt-LT" dirty="0" smtClean="0"/>
              <a:t>Rugsėjo pradžia</a:t>
            </a:r>
            <a:endParaRPr lang="lt-LT" sz="1200" dirty="0"/>
          </a:p>
        </p:txBody>
      </p:sp>
      <p:sp>
        <p:nvSpPr>
          <p:cNvPr id="24" name="TextBox 23">
            <a:extLst>
              <a:ext uri="{FF2B5EF4-FFF2-40B4-BE49-F238E27FC236}">
                <a16:creationId xmlns:a16="http://schemas.microsoft.com/office/drawing/2014/main" id="{630AD779-8D4E-384C-8750-C393AAFBFFCF}"/>
              </a:ext>
            </a:extLst>
          </p:cNvPr>
          <p:cNvSpPr txBox="1"/>
          <p:nvPr/>
        </p:nvSpPr>
        <p:spPr>
          <a:xfrm>
            <a:off x="6554912" y="2754107"/>
            <a:ext cx="2329689" cy="1107996"/>
          </a:xfrm>
          <a:prstGeom prst="rect">
            <a:avLst/>
          </a:prstGeom>
          <a:noFill/>
        </p:spPr>
        <p:txBody>
          <a:bodyPr wrap="square" rtlCol="0" anchor="t">
            <a:spAutoFit/>
          </a:bodyPr>
          <a:lstStyle/>
          <a:p>
            <a:pPr algn="ctr">
              <a:lnSpc>
                <a:spcPct val="150000"/>
              </a:lnSpc>
            </a:pPr>
            <a:r>
              <a:rPr lang="lt-LT" dirty="0" smtClean="0"/>
              <a:t>Rugpjūtis-Rugsėjo pradžia</a:t>
            </a:r>
            <a:endParaRPr lang="lt-LT" dirty="0"/>
          </a:p>
          <a:p>
            <a:endParaRPr lang="lt-LT" sz="1200" dirty="0"/>
          </a:p>
        </p:txBody>
      </p:sp>
      <p:sp>
        <p:nvSpPr>
          <p:cNvPr id="25" name="TextBox 24">
            <a:extLst>
              <a:ext uri="{FF2B5EF4-FFF2-40B4-BE49-F238E27FC236}">
                <a16:creationId xmlns:a16="http://schemas.microsoft.com/office/drawing/2014/main" id="{33F4391F-D5E4-134F-BF08-3A3B195865B8}"/>
              </a:ext>
            </a:extLst>
          </p:cNvPr>
          <p:cNvSpPr txBox="1"/>
          <p:nvPr/>
        </p:nvSpPr>
        <p:spPr>
          <a:xfrm>
            <a:off x="1105697" y="5121131"/>
            <a:ext cx="5582779" cy="1338828"/>
          </a:xfrm>
          <a:prstGeom prst="rect">
            <a:avLst/>
          </a:prstGeom>
          <a:noFill/>
        </p:spPr>
        <p:txBody>
          <a:bodyPr wrap="square" rtlCol="0" anchor="t">
            <a:spAutoFit/>
          </a:bodyPr>
          <a:lstStyle/>
          <a:p>
            <a:pPr algn="ctr">
              <a:lnSpc>
                <a:spcPct val="150000"/>
              </a:lnSpc>
            </a:pPr>
            <a:r>
              <a:rPr lang="lt-LT" dirty="0" smtClean="0"/>
              <a:t>Prasideda </a:t>
            </a:r>
            <a:r>
              <a:rPr lang="lt-LT" dirty="0" err="1" smtClean="0"/>
              <a:t>fasilitavimas</a:t>
            </a:r>
            <a:r>
              <a:rPr lang="lt-LT" dirty="0" smtClean="0"/>
              <a:t> su darbo grupėmis, gairių, rekomendacijų rengimas, tyrimo atlikimas, fokus grupės ir seminarai</a:t>
            </a:r>
            <a:endParaRPr lang="lt-LT" sz="2400" dirty="0"/>
          </a:p>
        </p:txBody>
      </p:sp>
    </p:spTree>
    <p:extLst>
      <p:ext uri="{BB962C8B-B14F-4D97-AF65-F5344CB8AC3E}">
        <p14:creationId xmlns:p14="http://schemas.microsoft.com/office/powerpoint/2010/main" val="406475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034909-B660-A047-905F-682AD6F37679}"/>
              </a:ext>
            </a:extLst>
          </p:cNvPr>
          <p:cNvSpPr>
            <a:spLocks noGrp="1"/>
          </p:cNvSpPr>
          <p:nvPr>
            <p:ph type="ctrTitle"/>
          </p:nvPr>
        </p:nvSpPr>
        <p:spPr>
          <a:xfrm>
            <a:off x="560126" y="1083365"/>
            <a:ext cx="7709231" cy="5446644"/>
          </a:xfrm>
        </p:spPr>
        <p:txBody>
          <a:bodyPr>
            <a:normAutofit/>
          </a:bodyPr>
          <a:lstStyle/>
          <a:p>
            <a:pPr>
              <a:lnSpc>
                <a:spcPct val="115000"/>
              </a:lnSpc>
              <a:spcAft>
                <a:spcPts val="1000"/>
              </a:spcAft>
            </a:pPr>
            <a:r>
              <a:rPr lang="lt-LT" sz="24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Atspirties taškas – </a:t>
            </a:r>
            <a:r>
              <a:rPr lang="lt-LT" sz="2400" b="1" dirty="0" smtClean="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KPMPC (</a:t>
            </a:r>
            <a:r>
              <a:rPr lang="lt-LT" sz="2400" dirty="0"/>
              <a:t>Kvalifikacijų ir profesinio mokymo plėtros </a:t>
            </a:r>
            <a:r>
              <a:rPr lang="lt-LT" sz="2400" dirty="0" smtClean="0"/>
              <a:t>centras)</a:t>
            </a:r>
            <a:r>
              <a:rPr lang="lt-LT" sz="2400" b="1" dirty="0" smtClean="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 </a:t>
            </a:r>
            <a:r>
              <a:rPr lang="lt-LT" sz="24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projektas: </a:t>
            </a:r>
            <a:br>
              <a:rPr lang="lt-LT" sz="24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br>
            <a:r>
              <a:rPr lang="lt-LT" sz="24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„Nacionaliniai koordinatoriai</a:t>
            </a:r>
            <a:r>
              <a:rPr lang="lt-LT" sz="2400" b="1" dirty="0">
                <a:solidFill>
                  <a:schemeClr val="tx1">
                    <a:lumMod val="65000"/>
                    <a:lumOff val="35000"/>
                  </a:schemeClr>
                </a:solidFill>
                <a:latin typeface="Calibri" panose="020F0502020204030204" pitchFamily="34" charset="0"/>
                <a:ea typeface="Calibri" panose="020F0502020204030204" pitchFamily="34" charset="0"/>
              </a:rPr>
              <a:t> </a:t>
            </a:r>
            <a:r>
              <a:rPr lang="lt-LT" sz="24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įgyvendinant Europos Komisijos planą suaugusiųjų švietimui“ </a:t>
            </a:r>
            <a:r>
              <a:rPr lang="en-US" sz="24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EACEA/01/2019</a:t>
            </a:r>
            <a:r>
              <a:rPr lang="lt-LT" sz="2400" b="1" dirty="0">
                <a:solidFill>
                  <a:schemeClr val="tx1">
                    <a:lumMod val="65000"/>
                    <a:lumOff val="35000"/>
                  </a:schemeClr>
                </a:solidFill>
                <a:latin typeface="Calibri" panose="020F0502020204030204" pitchFamily="34" charset="0"/>
                <a:ea typeface="Calibri" panose="020F0502020204030204" pitchFamily="34" charset="0"/>
              </a:rPr>
              <a:t> m. </a:t>
            </a:r>
            <a:br>
              <a:rPr lang="lt-LT" sz="2400" b="1" dirty="0">
                <a:solidFill>
                  <a:schemeClr val="tx1">
                    <a:lumMod val="65000"/>
                    <a:lumOff val="35000"/>
                  </a:schemeClr>
                </a:solidFill>
                <a:latin typeface="Calibri" panose="020F0502020204030204" pitchFamily="34" charset="0"/>
                <a:ea typeface="Calibri" panose="020F0502020204030204" pitchFamily="34" charset="0"/>
              </a:rPr>
            </a:br>
            <a:r>
              <a:rPr lang="lt-LT" sz="2400" b="1" dirty="0">
                <a:solidFill>
                  <a:schemeClr val="tx1">
                    <a:lumMod val="65000"/>
                    <a:lumOff val="35000"/>
                  </a:schemeClr>
                </a:solidFill>
                <a:latin typeface="Calibri" panose="020F0502020204030204" pitchFamily="34" charset="0"/>
                <a:ea typeface="Calibri" panose="020F0502020204030204" pitchFamily="34" charset="0"/>
              </a:rPr>
              <a:t/>
            </a:r>
            <a:br>
              <a:rPr lang="lt-LT" sz="2400" b="1" dirty="0">
                <a:solidFill>
                  <a:schemeClr val="tx1">
                    <a:lumMod val="65000"/>
                    <a:lumOff val="35000"/>
                  </a:schemeClr>
                </a:solidFill>
                <a:latin typeface="Calibri" panose="020F0502020204030204" pitchFamily="34" charset="0"/>
                <a:ea typeface="Calibri" panose="020F0502020204030204" pitchFamily="34" charset="0"/>
              </a:rPr>
            </a:br>
            <a:r>
              <a:rPr lang="lt-LT" sz="2400" b="1" dirty="0">
                <a:solidFill>
                  <a:schemeClr val="tx1">
                    <a:lumMod val="65000"/>
                    <a:lumOff val="35000"/>
                  </a:schemeClr>
                </a:solidFill>
                <a:latin typeface="Calibri" panose="020F0502020204030204" pitchFamily="34" charset="0"/>
                <a:ea typeface="Calibri" panose="020F0502020204030204" pitchFamily="34" charset="0"/>
              </a:rPr>
              <a:t>Projekto metu:</a:t>
            </a:r>
            <a:br>
              <a:rPr lang="lt-LT" sz="2400" b="1" dirty="0">
                <a:solidFill>
                  <a:schemeClr val="tx1">
                    <a:lumMod val="65000"/>
                    <a:lumOff val="35000"/>
                  </a:schemeClr>
                </a:solidFill>
                <a:latin typeface="Calibri" panose="020F0502020204030204" pitchFamily="34" charset="0"/>
                <a:ea typeface="Calibri" panose="020F0502020204030204" pitchFamily="34" charset="0"/>
              </a:rPr>
            </a:br>
            <a:r>
              <a:rPr lang="en-US" sz="2400" b="1" dirty="0">
                <a:solidFill>
                  <a:schemeClr val="tx1">
                    <a:lumMod val="65000"/>
                    <a:lumOff val="35000"/>
                  </a:schemeClr>
                </a:solidFill>
                <a:latin typeface="Calibri" panose="020F0502020204030204" pitchFamily="34" charset="0"/>
                <a:ea typeface="Calibri" panose="020F0502020204030204" pitchFamily="34" charset="0"/>
              </a:rPr>
              <a:t>- </a:t>
            </a:r>
            <a:r>
              <a:rPr lang="lt-LT" sz="2400" b="1" dirty="0">
                <a:solidFill>
                  <a:schemeClr val="tx1">
                    <a:lumMod val="65000"/>
                    <a:lumOff val="35000"/>
                  </a:schemeClr>
                </a:solidFill>
                <a:latin typeface="Calibri" panose="020F0502020204030204" pitchFamily="34" charset="0"/>
                <a:ea typeface="Calibri" panose="020F0502020204030204" pitchFamily="34" charset="0"/>
              </a:rPr>
              <a:t>Įkūrta Neformaliojo suaugusiųjų švietimo taryba</a:t>
            </a:r>
            <a:br>
              <a:rPr lang="lt-LT" sz="2400" b="1" dirty="0">
                <a:solidFill>
                  <a:schemeClr val="tx1">
                    <a:lumMod val="65000"/>
                    <a:lumOff val="35000"/>
                  </a:schemeClr>
                </a:solidFill>
                <a:latin typeface="Calibri" panose="020F0502020204030204" pitchFamily="34" charset="0"/>
                <a:ea typeface="Calibri" panose="020F0502020204030204" pitchFamily="34" charset="0"/>
              </a:rPr>
            </a:br>
            <a:r>
              <a:rPr lang="en-US" sz="2400" b="1" dirty="0">
                <a:solidFill>
                  <a:schemeClr val="tx1">
                    <a:lumMod val="65000"/>
                    <a:lumOff val="35000"/>
                  </a:schemeClr>
                </a:solidFill>
                <a:latin typeface="Calibri" panose="020F0502020204030204" pitchFamily="34" charset="0"/>
                <a:ea typeface="Calibri" panose="020F0502020204030204" pitchFamily="34" charset="0"/>
              </a:rPr>
              <a:t>- </a:t>
            </a:r>
            <a:r>
              <a:rPr lang="lt-LT" sz="2400" b="1" dirty="0">
                <a:solidFill>
                  <a:schemeClr val="tx1">
                    <a:lumMod val="65000"/>
                    <a:lumOff val="35000"/>
                  </a:schemeClr>
                </a:solidFill>
                <a:latin typeface="Calibri" panose="020F0502020204030204" pitchFamily="34" charset="0"/>
                <a:ea typeface="Calibri" panose="020F0502020204030204" pitchFamily="34" charset="0"/>
              </a:rPr>
              <a:t>Atliktas tyrimas apie suaugusiųjų švietimo būklę ir rekomenduojamas priemones šešiose savivaldybėse:</a:t>
            </a:r>
            <a:br>
              <a:rPr lang="lt-LT" sz="2400" b="1" dirty="0">
                <a:solidFill>
                  <a:schemeClr val="tx1">
                    <a:lumMod val="65000"/>
                    <a:lumOff val="35000"/>
                  </a:schemeClr>
                </a:solidFill>
                <a:latin typeface="Calibri" panose="020F0502020204030204" pitchFamily="34" charset="0"/>
                <a:ea typeface="Calibri" panose="020F0502020204030204" pitchFamily="34" charset="0"/>
              </a:rPr>
            </a:br>
            <a:r>
              <a:rPr lang="en-GB" sz="2400" b="1" dirty="0" err="1">
                <a:solidFill>
                  <a:schemeClr val="tx1">
                    <a:lumMod val="65000"/>
                    <a:lumOff val="35000"/>
                  </a:schemeClr>
                </a:solidFill>
                <a:effectLst/>
                <a:latin typeface="Calibri" panose="020F0502020204030204" pitchFamily="34" charset="0"/>
                <a:ea typeface="Calibri" panose="020F0502020204030204" pitchFamily="34" charset="0"/>
              </a:rPr>
              <a:t>Molėt</a:t>
            </a:r>
            <a:r>
              <a:rPr lang="lt-LT" sz="2400" b="1" dirty="0">
                <a:solidFill>
                  <a:schemeClr val="tx1">
                    <a:lumMod val="65000"/>
                    <a:lumOff val="35000"/>
                  </a:schemeClr>
                </a:solidFill>
                <a:effectLst/>
                <a:latin typeface="Calibri" panose="020F0502020204030204" pitchFamily="34" charset="0"/>
                <a:ea typeface="Calibri" panose="020F0502020204030204" pitchFamily="34" charset="0"/>
              </a:rPr>
              <a:t>ų</a:t>
            </a:r>
            <a:r>
              <a:rPr lang="en-GB" sz="2400" b="1" dirty="0">
                <a:solidFill>
                  <a:schemeClr val="tx1">
                    <a:lumMod val="65000"/>
                    <a:lumOff val="35000"/>
                  </a:schemeClr>
                </a:solidFill>
                <a:effectLst/>
                <a:latin typeface="Calibri" panose="020F0502020204030204" pitchFamily="34" charset="0"/>
                <a:ea typeface="Calibri" panose="020F0502020204030204" pitchFamily="34" charset="0"/>
              </a:rPr>
              <a:t>, </a:t>
            </a:r>
            <a:r>
              <a:rPr lang="en-GB" sz="2400" b="1" dirty="0" err="1">
                <a:solidFill>
                  <a:schemeClr val="tx1">
                    <a:lumMod val="65000"/>
                    <a:lumOff val="35000"/>
                  </a:schemeClr>
                </a:solidFill>
                <a:effectLst/>
                <a:latin typeface="Calibri" panose="020F0502020204030204" pitchFamily="34" charset="0"/>
                <a:ea typeface="Calibri" panose="020F0502020204030204" pitchFamily="34" charset="0"/>
              </a:rPr>
              <a:t>Nering</a:t>
            </a:r>
            <a:r>
              <a:rPr lang="lt-LT" sz="2400" b="1" dirty="0">
                <a:solidFill>
                  <a:schemeClr val="tx1">
                    <a:lumMod val="65000"/>
                    <a:lumOff val="35000"/>
                  </a:schemeClr>
                </a:solidFill>
                <a:effectLst/>
                <a:latin typeface="Calibri" panose="020F0502020204030204" pitchFamily="34" charset="0"/>
                <a:ea typeface="Calibri" panose="020F0502020204030204" pitchFamily="34" charset="0"/>
              </a:rPr>
              <a:t>os</a:t>
            </a:r>
            <a:r>
              <a:rPr lang="en-GB" sz="2400" b="1" dirty="0">
                <a:solidFill>
                  <a:schemeClr val="tx1">
                    <a:lumMod val="65000"/>
                    <a:lumOff val="35000"/>
                  </a:schemeClr>
                </a:solidFill>
                <a:effectLst/>
                <a:latin typeface="Calibri" panose="020F0502020204030204" pitchFamily="34" charset="0"/>
                <a:ea typeface="Calibri" panose="020F0502020204030204" pitchFamily="34" charset="0"/>
              </a:rPr>
              <a:t>, </a:t>
            </a:r>
            <a:r>
              <a:rPr lang="en-GB" sz="2400" b="1" dirty="0" err="1">
                <a:solidFill>
                  <a:schemeClr val="tx1">
                    <a:lumMod val="65000"/>
                    <a:lumOff val="35000"/>
                  </a:schemeClr>
                </a:solidFill>
                <a:effectLst/>
                <a:latin typeface="Calibri" panose="020F0502020204030204" pitchFamily="34" charset="0"/>
                <a:ea typeface="Calibri" panose="020F0502020204030204" pitchFamily="34" charset="0"/>
              </a:rPr>
              <a:t>Alyt</a:t>
            </a:r>
            <a:r>
              <a:rPr lang="lt-LT" sz="2400" b="1" dirty="0">
                <a:solidFill>
                  <a:schemeClr val="tx1">
                    <a:lumMod val="65000"/>
                    <a:lumOff val="35000"/>
                  </a:schemeClr>
                </a:solidFill>
                <a:effectLst/>
                <a:latin typeface="Calibri" panose="020F0502020204030204" pitchFamily="34" charset="0"/>
                <a:ea typeface="Calibri" panose="020F0502020204030204" pitchFamily="34" charset="0"/>
              </a:rPr>
              <a:t>a</a:t>
            </a:r>
            <a:r>
              <a:rPr lang="en-GB" sz="2400" b="1" dirty="0">
                <a:solidFill>
                  <a:schemeClr val="tx1">
                    <a:lumMod val="65000"/>
                    <a:lumOff val="35000"/>
                  </a:schemeClr>
                </a:solidFill>
                <a:effectLst/>
                <a:latin typeface="Calibri" panose="020F0502020204030204" pitchFamily="34" charset="0"/>
                <a:ea typeface="Calibri" panose="020F0502020204030204" pitchFamily="34" charset="0"/>
              </a:rPr>
              <a:t>us, </a:t>
            </a:r>
            <a:r>
              <a:rPr lang="en-GB" sz="2400" b="1" dirty="0" err="1">
                <a:solidFill>
                  <a:schemeClr val="tx1">
                    <a:lumMod val="65000"/>
                    <a:lumOff val="35000"/>
                  </a:schemeClr>
                </a:solidFill>
                <a:effectLst/>
                <a:latin typeface="Calibri" panose="020F0502020204030204" pitchFamily="34" charset="0"/>
                <a:ea typeface="Calibri" panose="020F0502020204030204" pitchFamily="34" charset="0"/>
              </a:rPr>
              <a:t>Anykšči</a:t>
            </a:r>
            <a:r>
              <a:rPr lang="lt-LT" sz="2400" b="1" dirty="0">
                <a:solidFill>
                  <a:schemeClr val="tx1">
                    <a:lumMod val="65000"/>
                    <a:lumOff val="35000"/>
                  </a:schemeClr>
                </a:solidFill>
                <a:effectLst/>
                <a:latin typeface="Calibri" panose="020F0502020204030204" pitchFamily="34" charset="0"/>
                <a:ea typeface="Calibri" panose="020F0502020204030204" pitchFamily="34" charset="0"/>
              </a:rPr>
              <a:t>ų</a:t>
            </a:r>
            <a:r>
              <a:rPr lang="en-GB" sz="2400" b="1" dirty="0">
                <a:solidFill>
                  <a:schemeClr val="tx1">
                    <a:lumMod val="65000"/>
                    <a:lumOff val="35000"/>
                  </a:schemeClr>
                </a:solidFill>
                <a:effectLst/>
                <a:latin typeface="Calibri" panose="020F0502020204030204" pitchFamily="34" charset="0"/>
                <a:ea typeface="Calibri" panose="020F0502020204030204" pitchFamily="34" charset="0"/>
              </a:rPr>
              <a:t>, Trak</a:t>
            </a:r>
            <a:r>
              <a:rPr lang="lt-LT" sz="2400" b="1" dirty="0">
                <a:solidFill>
                  <a:schemeClr val="tx1">
                    <a:lumMod val="65000"/>
                    <a:lumOff val="35000"/>
                  </a:schemeClr>
                </a:solidFill>
                <a:effectLst/>
                <a:latin typeface="Calibri" panose="020F0502020204030204" pitchFamily="34" charset="0"/>
                <a:ea typeface="Calibri" panose="020F0502020204030204" pitchFamily="34" charset="0"/>
              </a:rPr>
              <a:t>ų</a:t>
            </a:r>
            <a:r>
              <a:rPr lang="lt-LT" sz="1800" dirty="0">
                <a:effectLst/>
                <a:latin typeface="Calibri" panose="020F0502020204030204" pitchFamily="34" charset="0"/>
                <a:ea typeface="Calibri" panose="020F0502020204030204" pitchFamily="34" charset="0"/>
              </a:rPr>
              <a:t/>
            </a:r>
            <a:br>
              <a:rPr lang="lt-LT" sz="1800" dirty="0">
                <a:effectLst/>
                <a:latin typeface="Calibri" panose="020F0502020204030204" pitchFamily="34" charset="0"/>
                <a:ea typeface="Calibri" panose="020F0502020204030204" pitchFamily="34" charset="0"/>
              </a:rPr>
            </a:br>
            <a:r>
              <a:rPr lang="lt-LT" sz="2400" b="1" dirty="0">
                <a:latin typeface="Calibri" panose="020F0502020204030204" pitchFamily="34" charset="0"/>
                <a:ea typeface="Calibri" panose="020F0502020204030204" pitchFamily="34" charset="0"/>
              </a:rPr>
              <a:t/>
            </a:r>
            <a:br>
              <a:rPr lang="lt-LT" sz="2400" b="1" dirty="0">
                <a:latin typeface="Calibri" panose="020F0502020204030204" pitchFamily="34" charset="0"/>
                <a:ea typeface="Calibri" panose="020F0502020204030204" pitchFamily="34" charset="0"/>
              </a:rPr>
            </a:br>
            <a:endParaRPr lang="lt-LT"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995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C5DE2E-38E7-1844-A253-D562E5E4F145}"/>
              </a:ext>
            </a:extLst>
          </p:cNvPr>
          <p:cNvSpPr/>
          <p:nvPr/>
        </p:nvSpPr>
        <p:spPr>
          <a:xfrm>
            <a:off x="6332706" y="1731520"/>
            <a:ext cx="5859294" cy="51264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 name="TextBox 5">
            <a:extLst>
              <a:ext uri="{FF2B5EF4-FFF2-40B4-BE49-F238E27FC236}">
                <a16:creationId xmlns:a16="http://schemas.microsoft.com/office/drawing/2014/main" id="{FEEA4E23-7ADE-6E42-B347-0356C1646F94}"/>
              </a:ext>
            </a:extLst>
          </p:cNvPr>
          <p:cNvSpPr txBox="1"/>
          <p:nvPr/>
        </p:nvSpPr>
        <p:spPr>
          <a:xfrm>
            <a:off x="6575899" y="2794838"/>
            <a:ext cx="4711226" cy="3662541"/>
          </a:xfrm>
          <a:prstGeom prst="rect">
            <a:avLst/>
          </a:prstGeom>
          <a:noFill/>
        </p:spPr>
        <p:txBody>
          <a:bodyPr wrap="square" rtlCol="0" anchor="t">
            <a:spAutoFit/>
          </a:bodyPr>
          <a:lstStyle/>
          <a:p>
            <a:r>
              <a:rPr lang="lt-LT" b="1" dirty="0"/>
              <a:t>Projektą įgyvendina:</a:t>
            </a:r>
            <a:endParaRPr lang="en-GB" b="1" dirty="0"/>
          </a:p>
          <a:p>
            <a:endParaRPr lang="en-GB" dirty="0"/>
          </a:p>
          <a:p>
            <a:r>
              <a:rPr lang="lt-LT" dirty="0">
                <a:effectLst/>
                <a:ea typeface="Times New Roman" panose="02020603050405020304" pitchFamily="18" charset="0"/>
              </a:rPr>
              <a:t>LR Švietimo, mokslo ir sporto ministerija </a:t>
            </a:r>
          </a:p>
          <a:p>
            <a:endParaRPr lang="en-GB" dirty="0"/>
          </a:p>
          <a:p>
            <a:r>
              <a:rPr lang="lt-LT" b="1" dirty="0"/>
              <a:t>Projektą finansuoja:</a:t>
            </a:r>
            <a:endParaRPr lang="en-GB" b="1" dirty="0"/>
          </a:p>
          <a:p>
            <a:endParaRPr lang="en-GB" dirty="0"/>
          </a:p>
          <a:p>
            <a:r>
              <a:rPr lang="lt-LT" dirty="0">
                <a:solidFill>
                  <a:srgbClr val="000000"/>
                </a:solidFill>
                <a:effectLst/>
                <a:ea typeface="Times New Roman" panose="02020603050405020304" pitchFamily="18" charset="0"/>
              </a:rPr>
              <a:t>Erasmus +“ </a:t>
            </a:r>
          </a:p>
          <a:p>
            <a:endParaRPr lang="en-GB" dirty="0"/>
          </a:p>
          <a:p>
            <a:r>
              <a:rPr lang="lt-LT" b="1" dirty="0"/>
              <a:t>Projekto partneris:</a:t>
            </a:r>
            <a:endParaRPr lang="en-GB" b="1" dirty="0"/>
          </a:p>
          <a:p>
            <a:endParaRPr lang="en-GB" dirty="0"/>
          </a:p>
          <a:p>
            <a:r>
              <a:rPr lang="lt-LT" dirty="0"/>
              <a:t>Kvalifikacijų ir profesinio mokymo plėtros centras</a:t>
            </a:r>
            <a:endParaRPr lang="en-LT" dirty="0"/>
          </a:p>
          <a:p>
            <a:endParaRPr lang="en-LT" sz="1600" dirty="0"/>
          </a:p>
        </p:txBody>
      </p:sp>
      <p:sp>
        <p:nvSpPr>
          <p:cNvPr id="2" name="Title 1">
            <a:extLst>
              <a:ext uri="{FF2B5EF4-FFF2-40B4-BE49-F238E27FC236}">
                <a16:creationId xmlns:a16="http://schemas.microsoft.com/office/drawing/2014/main" id="{DAE5CC1C-7E74-3F41-B5B1-BC24253AB1E1}"/>
              </a:ext>
            </a:extLst>
          </p:cNvPr>
          <p:cNvSpPr>
            <a:spLocks noGrp="1"/>
          </p:cNvSpPr>
          <p:nvPr>
            <p:ph type="title"/>
          </p:nvPr>
        </p:nvSpPr>
        <p:spPr>
          <a:xfrm>
            <a:off x="1730627" y="710575"/>
            <a:ext cx="8248650" cy="674136"/>
          </a:xfrm>
        </p:spPr>
        <p:txBody>
          <a:bodyPr>
            <a:noAutofit/>
          </a:bodyPr>
          <a:lstStyle/>
          <a:p>
            <a:pPr algn="ctr"/>
            <a:r>
              <a:rPr lang="lt-LT" sz="2400" b="1" dirty="0">
                <a:latin typeface="+mn-lt"/>
              </a:rPr>
              <a:t>Dabartinis projektas:</a:t>
            </a:r>
            <a:br>
              <a:rPr lang="lt-LT" sz="2400" b="1" dirty="0">
                <a:latin typeface="+mn-lt"/>
              </a:rPr>
            </a:br>
            <a:r>
              <a:rPr lang="lt-LT" sz="2400" b="1" dirty="0">
                <a:latin typeface="+mn-lt"/>
              </a:rPr>
              <a:t/>
            </a:r>
            <a:br>
              <a:rPr lang="lt-LT" sz="2400" b="1" dirty="0">
                <a:latin typeface="+mn-lt"/>
              </a:rPr>
            </a:br>
            <a:endParaRPr lang="lt-LT" sz="2400" b="1" dirty="0">
              <a:latin typeface="+mn-lt"/>
            </a:endParaRPr>
          </a:p>
        </p:txBody>
      </p:sp>
      <p:pic>
        <p:nvPicPr>
          <p:cNvPr id="15" name="Graphic 14">
            <a:extLst>
              <a:ext uri="{FF2B5EF4-FFF2-40B4-BE49-F238E27FC236}">
                <a16:creationId xmlns:a16="http://schemas.microsoft.com/office/drawing/2014/main" id="{FB02C6CF-DA0A-9243-B44F-21A730CD652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28265" y="2247089"/>
            <a:ext cx="802362" cy="304849"/>
          </a:xfrm>
          <a:prstGeom prst="rect">
            <a:avLst/>
          </a:prstGeom>
        </p:spPr>
      </p:pic>
      <p:pic>
        <p:nvPicPr>
          <p:cNvPr id="19" name="Graphic 18">
            <a:extLst>
              <a:ext uri="{FF2B5EF4-FFF2-40B4-BE49-F238E27FC236}">
                <a16:creationId xmlns:a16="http://schemas.microsoft.com/office/drawing/2014/main" id="{78D65238-F2C0-E745-8B25-A005A1D135B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6651693" y="2214444"/>
            <a:ext cx="370139" cy="370139"/>
          </a:xfrm>
          <a:prstGeom prst="rect">
            <a:avLst/>
          </a:prstGeom>
        </p:spPr>
      </p:pic>
      <p:sp>
        <p:nvSpPr>
          <p:cNvPr id="4" name="TextBox 3">
            <a:extLst>
              <a:ext uri="{FF2B5EF4-FFF2-40B4-BE49-F238E27FC236}">
                <a16:creationId xmlns:a16="http://schemas.microsoft.com/office/drawing/2014/main" id="{80841214-C9C7-7E2C-2A2F-CF595820A4D6}"/>
              </a:ext>
            </a:extLst>
          </p:cNvPr>
          <p:cNvSpPr txBox="1"/>
          <p:nvPr/>
        </p:nvSpPr>
        <p:spPr>
          <a:xfrm>
            <a:off x="928265" y="3028790"/>
            <a:ext cx="4369981" cy="2554545"/>
          </a:xfrm>
          <a:prstGeom prst="rect">
            <a:avLst/>
          </a:prstGeom>
          <a:noFill/>
        </p:spPr>
        <p:txBody>
          <a:bodyPr wrap="square" rtlCol="0">
            <a:spAutoFit/>
          </a:bodyPr>
          <a:lstStyle/>
          <a:p>
            <a:r>
              <a:rPr lang="lt-LT" sz="3200" b="1" dirty="0">
                <a:solidFill>
                  <a:srgbClr val="000000"/>
                </a:solidFill>
                <a:effectLst/>
                <a:latin typeface="+mn-lt"/>
                <a:ea typeface="Times New Roman" panose="02020603050405020304" pitchFamily="18" charset="0"/>
              </a:rPr>
              <a:t>Nacionalinis suaugusiųjų švietimo darbo plano koordinatorius: Lietuva</a:t>
            </a:r>
            <a:endParaRPr lang="lt-LT" sz="3200" dirty="0"/>
          </a:p>
        </p:txBody>
      </p:sp>
    </p:spTree>
    <p:extLst>
      <p:ext uri="{BB962C8B-B14F-4D97-AF65-F5344CB8AC3E}">
        <p14:creationId xmlns:p14="http://schemas.microsoft.com/office/powerpoint/2010/main" val="109050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8F7ACD26-34DB-BD40-B244-F372730C259D}"/>
              </a:ext>
            </a:extLst>
          </p:cNvPr>
          <p:cNvSpPr>
            <a:spLocks noGrp="1"/>
          </p:cNvSpPr>
          <p:nvPr>
            <p:ph type="ctrTitle"/>
          </p:nvPr>
        </p:nvSpPr>
        <p:spPr>
          <a:xfrm>
            <a:off x="532088" y="2972009"/>
            <a:ext cx="6427304" cy="2257097"/>
          </a:xfrm>
        </p:spPr>
        <p:txBody>
          <a:bodyPr>
            <a:normAutofit fontScale="90000"/>
          </a:bodyPr>
          <a:lstStyle/>
          <a:p>
            <a:r>
              <a:rPr lang="lt-LT" sz="4800" dirty="0">
                <a:solidFill>
                  <a:schemeClr val="tx1">
                    <a:lumMod val="65000"/>
                    <a:lumOff val="35000"/>
                  </a:schemeClr>
                </a:solidFill>
              </a:rPr>
              <a:t>Apie ką šis projektas?</a:t>
            </a:r>
            <a:br>
              <a:rPr lang="lt-LT" sz="4800" dirty="0">
                <a:solidFill>
                  <a:schemeClr val="tx1">
                    <a:lumMod val="65000"/>
                    <a:lumOff val="35000"/>
                  </a:schemeClr>
                </a:solidFill>
              </a:rPr>
            </a:br>
            <a:r>
              <a:rPr lang="en-US" sz="4800" dirty="0">
                <a:solidFill>
                  <a:schemeClr val="tx1">
                    <a:lumMod val="65000"/>
                    <a:lumOff val="35000"/>
                  </a:schemeClr>
                </a:solidFill>
              </a:rPr>
              <a:t/>
            </a:r>
            <a:br>
              <a:rPr lang="en-US" sz="4800" dirty="0">
                <a:solidFill>
                  <a:schemeClr val="tx1">
                    <a:lumMod val="65000"/>
                    <a:lumOff val="35000"/>
                  </a:schemeClr>
                </a:solidFill>
              </a:rPr>
            </a:br>
            <a:r>
              <a:rPr lang="lt-LT" sz="4800" dirty="0">
                <a:solidFill>
                  <a:schemeClr val="tx1">
                    <a:lumMod val="65000"/>
                    <a:lumOff val="35000"/>
                  </a:schemeClr>
                </a:solidFill>
              </a:rPr>
              <a:t>Europos įgūdžių strategijoje </a:t>
            </a:r>
            <a:r>
              <a:rPr lang="en-US" sz="4800" dirty="0">
                <a:solidFill>
                  <a:schemeClr val="tx1">
                    <a:lumMod val="65000"/>
                    <a:lumOff val="35000"/>
                  </a:schemeClr>
                </a:solidFill>
              </a:rPr>
              <a:t>2020 </a:t>
            </a:r>
            <a:r>
              <a:rPr lang="lt-LT" sz="4800" dirty="0">
                <a:solidFill>
                  <a:schemeClr val="tx1">
                    <a:lumMod val="65000"/>
                    <a:lumOff val="35000"/>
                  </a:schemeClr>
                </a:solidFill>
              </a:rPr>
              <a:t>iškeltas ambicingas tikslas </a:t>
            </a:r>
            <a:r>
              <a:rPr lang="en-150" sz="4800" dirty="0">
                <a:solidFill>
                  <a:schemeClr val="tx1">
                    <a:lumMod val="65000"/>
                    <a:lumOff val="35000"/>
                  </a:schemeClr>
                </a:solidFill>
              </a:rPr>
              <a:t>–</a:t>
            </a:r>
            <a:r>
              <a:rPr lang="lt-LT" sz="4800" dirty="0">
                <a:solidFill>
                  <a:schemeClr val="tx1">
                    <a:lumMod val="65000"/>
                    <a:lumOff val="35000"/>
                  </a:schemeClr>
                </a:solidFill>
              </a:rPr>
              <a:t> </a:t>
            </a:r>
            <a:r>
              <a:rPr lang="en-US" sz="4800" dirty="0">
                <a:solidFill>
                  <a:schemeClr val="tx1">
                    <a:lumMod val="65000"/>
                    <a:lumOff val="35000"/>
                  </a:schemeClr>
                </a:solidFill>
              </a:rPr>
              <a:t>2025 </a:t>
            </a:r>
            <a:r>
              <a:rPr lang="en-US" sz="4800" dirty="0" err="1">
                <a:solidFill>
                  <a:schemeClr val="tx1">
                    <a:lumMod val="65000"/>
                    <a:lumOff val="35000"/>
                  </a:schemeClr>
                </a:solidFill>
              </a:rPr>
              <a:t>metais</a:t>
            </a:r>
            <a:r>
              <a:rPr lang="en-US" sz="4800" dirty="0">
                <a:solidFill>
                  <a:schemeClr val="tx1">
                    <a:lumMod val="65000"/>
                    <a:lumOff val="35000"/>
                  </a:schemeClr>
                </a:solidFill>
              </a:rPr>
              <a:t>, </a:t>
            </a:r>
            <a:r>
              <a:rPr lang="lt-LT" sz="4800" dirty="0">
                <a:solidFill>
                  <a:schemeClr val="tx1">
                    <a:lumMod val="65000"/>
                    <a:lumOff val="35000"/>
                  </a:schemeClr>
                </a:solidFill>
              </a:rPr>
              <a:t>bent </a:t>
            </a:r>
            <a:r>
              <a:rPr lang="en-US" sz="4800" dirty="0">
                <a:solidFill>
                  <a:schemeClr val="tx1">
                    <a:lumMod val="65000"/>
                    <a:lumOff val="35000"/>
                  </a:schemeClr>
                </a:solidFill>
              </a:rPr>
              <a:t>50 % </a:t>
            </a:r>
            <a:r>
              <a:rPr lang="lt-LT" sz="4800" dirty="0">
                <a:solidFill>
                  <a:schemeClr val="tx1">
                    <a:lumMod val="65000"/>
                    <a:lumOff val="35000"/>
                  </a:schemeClr>
                </a:solidFill>
              </a:rPr>
              <a:t>25–64-</a:t>
            </a:r>
            <a:r>
              <a:rPr lang="en-US" sz="4800" dirty="0">
                <a:solidFill>
                  <a:schemeClr val="tx1">
                    <a:lumMod val="65000"/>
                    <a:lumOff val="35000"/>
                  </a:schemeClr>
                </a:solidFill>
              </a:rPr>
              <a:t>am</a:t>
            </a:r>
            <a:r>
              <a:rPr lang="lt-LT" sz="4800" dirty="0">
                <a:solidFill>
                  <a:schemeClr val="tx1">
                    <a:lumMod val="65000"/>
                    <a:lumOff val="35000"/>
                  </a:schemeClr>
                </a:solidFill>
              </a:rPr>
              <a:t>žiaus asmenų dalyvaujančių mokymosi veiklose </a:t>
            </a:r>
            <a:endParaRPr lang="en-LT" sz="4800" dirty="0">
              <a:solidFill>
                <a:schemeClr val="tx1">
                  <a:lumMod val="65000"/>
                  <a:lumOff val="35000"/>
                </a:schemeClr>
              </a:solidFill>
            </a:endParaRPr>
          </a:p>
        </p:txBody>
      </p:sp>
    </p:spTree>
    <p:extLst>
      <p:ext uri="{BB962C8B-B14F-4D97-AF65-F5344CB8AC3E}">
        <p14:creationId xmlns:p14="http://schemas.microsoft.com/office/powerpoint/2010/main" val="157348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FCD2A36-AA95-B246-8C90-B74B39DAA512}"/>
              </a:ext>
            </a:extLst>
          </p:cNvPr>
          <p:cNvSpPr>
            <a:spLocks noGrp="1"/>
          </p:cNvSpPr>
          <p:nvPr>
            <p:ph type="ctrTitle"/>
          </p:nvPr>
        </p:nvSpPr>
        <p:spPr>
          <a:xfrm>
            <a:off x="480613" y="1573620"/>
            <a:ext cx="7174829" cy="4112478"/>
          </a:xfrm>
        </p:spPr>
        <p:txBody>
          <a:bodyPr>
            <a:noAutofit/>
          </a:bodyPr>
          <a:lstStyle/>
          <a:p>
            <a:r>
              <a:rPr lang="lt-LT" sz="3200" dirty="0">
                <a:effectLst/>
                <a:latin typeface="Times New Roman" panose="02020603050405020304" pitchFamily="18" charset="0"/>
                <a:ea typeface="Times New Roman" panose="02020603050405020304" pitchFamily="18" charset="0"/>
              </a:rPr>
              <a:t>„Siekiama sudaryti palankesnes galimybes asmenims tobulinti kvalifikaciją, lanksčiau prisitaikyti prie besikeičiančios darbo aplinkos, ugdyti bendrąsias ir dalykines kompetencijas bei aktyviau įsitraukti į suaugusiųjų švietimą, o </a:t>
            </a:r>
            <a:r>
              <a:rPr lang="lt-LT" sz="3200" dirty="0">
                <a:solidFill>
                  <a:srgbClr val="FFC000"/>
                </a:solidFill>
                <a:effectLst/>
                <a:latin typeface="Times New Roman" panose="02020603050405020304" pitchFamily="18" charset="0"/>
                <a:ea typeface="Times New Roman" panose="02020603050405020304" pitchFamily="18" charset="0"/>
              </a:rPr>
              <a:t>savivaldybėms stiprinti suaugusiųjų švietimą per duomenimis grįstų sprendimų priėmimą ir efektyvias priemones “</a:t>
            </a:r>
            <a:endParaRPr lang="en-LT" sz="3200" dirty="0">
              <a:solidFill>
                <a:srgbClr val="FFC000"/>
              </a:solidFill>
            </a:endParaRPr>
          </a:p>
        </p:txBody>
      </p:sp>
    </p:spTree>
    <p:extLst>
      <p:ext uri="{BB962C8B-B14F-4D97-AF65-F5344CB8AC3E}">
        <p14:creationId xmlns:p14="http://schemas.microsoft.com/office/powerpoint/2010/main" val="215634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229BED-EA73-F94D-BBD5-30ADD855217F}"/>
              </a:ext>
            </a:extLst>
          </p:cNvPr>
          <p:cNvSpPr>
            <a:spLocks noGrp="1"/>
          </p:cNvSpPr>
          <p:nvPr>
            <p:ph type="body" sz="quarter" idx="10"/>
          </p:nvPr>
        </p:nvSpPr>
        <p:spPr>
          <a:xfrm>
            <a:off x="625549" y="1012062"/>
            <a:ext cx="5000549" cy="5541328"/>
          </a:xfrm>
          <a:ln>
            <a:solidFill>
              <a:schemeClr val="accent1"/>
            </a:solidFill>
          </a:ln>
        </p:spPr>
        <p:txBody>
          <a:bodyPr/>
          <a:lstStyle/>
          <a:p>
            <a:pPr>
              <a:lnSpc>
                <a:spcPct val="150000"/>
              </a:lnSpc>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įveiklinti suaugusiųjų švietime dalyvaujan</a:t>
            </a:r>
            <a:r>
              <a:rPr lang="lt-LT" sz="1600" b="0" i="0" dirty="0">
                <a:solidFill>
                  <a:srgbClr val="202122"/>
                </a:solidFill>
                <a:effectLst/>
                <a:latin typeface="Calibri" panose="020F0502020204030204" pitchFamily="34" charset="0"/>
                <a:cs typeface="Calibri" panose="020F0502020204030204" pitchFamily="34" charset="0"/>
              </a:rPr>
              <a:t>č</a:t>
            </a: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ias grupes ir asmenis savivaldybės lygmenyje </a:t>
            </a:r>
            <a:r>
              <a:rPr lang="lt-LT" sz="1600" b="0" dirty="0">
                <a:solidFill>
                  <a:srgbClr val="FF0000"/>
                </a:solidFill>
                <a:latin typeface="Calibri" panose="020F0502020204030204" pitchFamily="34" charset="0"/>
                <a:cs typeface="Calibri" panose="020F0502020204030204" pitchFamily="34" charset="0"/>
              </a:rPr>
              <a:t>stiprinant</a:t>
            </a:r>
            <a:r>
              <a:rPr lang="lt-LT"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suaugusiųjų švietimą, ieškant efektyvių ugdymo priemonių;</a:t>
            </a:r>
          </a:p>
          <a:p>
            <a:pPr>
              <a:lnSpc>
                <a:spcPct val="150000"/>
              </a:lnSpc>
            </a:pPr>
            <a:r>
              <a:rPr lang="lt-LT" sz="1600" dirty="0">
                <a:solidFill>
                  <a:srgbClr val="FF0000"/>
                </a:solidFill>
                <a:latin typeface="Calibri" panose="020F0502020204030204" pitchFamily="34" charset="0"/>
                <a:cs typeface="Calibri" panose="020F0502020204030204" pitchFamily="34" charset="0"/>
              </a:rPr>
              <a:t>Plė</a:t>
            </a:r>
            <a:r>
              <a:rPr lang="lt-LT" sz="1600" b="0" dirty="0">
                <a:solidFill>
                  <a:srgbClr val="FF0000"/>
                </a:solidFill>
                <a:latin typeface="Calibri" panose="020F0502020204030204" pitchFamily="34" charset="0"/>
                <a:cs typeface="Calibri" panose="020F0502020204030204" pitchFamily="34" charset="0"/>
              </a:rPr>
              <a:t>sti</a:t>
            </a:r>
            <a:r>
              <a:rPr lang="lt-LT" sz="1600" b="0" dirty="0">
                <a:latin typeface="Calibri" panose="020F0502020204030204" pitchFamily="34" charset="0"/>
                <a:cs typeface="Calibri" panose="020F0502020204030204" pitchFamily="34" charset="0"/>
              </a:rPr>
              <a:t> paklausių suaugusiems asmenims skirtų mokymų </a:t>
            </a:r>
            <a:r>
              <a:rPr lang="lt-LT" sz="1600" b="0" dirty="0">
                <a:solidFill>
                  <a:srgbClr val="FF0000"/>
                </a:solidFill>
                <a:latin typeface="Calibri" panose="020F0502020204030204" pitchFamily="34" charset="0"/>
                <a:cs typeface="Calibri" panose="020F0502020204030204" pitchFamily="34" charset="0"/>
              </a:rPr>
              <a:t>kursų pasiūlą </a:t>
            </a:r>
            <a:r>
              <a:rPr lang="lt-LT" sz="1600" b="0" dirty="0">
                <a:latin typeface="Calibri" panose="020F0502020204030204" pitchFamily="34" charset="0"/>
                <a:cs typeface="Calibri" panose="020F0502020204030204" pitchFamily="34" charset="0"/>
              </a:rPr>
              <a:t>įvairioms tikslinėms grupėms (ypatingą dėmesį skiriant mažiau galimybių turintiems asmenims, mažesnes pajamas gaunantiems amenims, bedarbiams, vyresnio amžiaus asmenims).</a:t>
            </a:r>
          </a:p>
          <a:p>
            <a:pPr>
              <a:lnSpc>
                <a:spcPct val="150000"/>
              </a:lnSpc>
            </a:pPr>
            <a:r>
              <a:rPr lang="lt-LT" sz="1600" dirty="0">
                <a:latin typeface="Calibri" panose="020F0502020204030204" pitchFamily="34" charset="0"/>
                <a:cs typeface="Calibri" panose="020F0502020204030204" pitchFamily="34" charset="0"/>
              </a:rPr>
              <a:t>Atlikti </a:t>
            </a:r>
            <a:r>
              <a:rPr lang="lt-LT" sz="1600" b="0" dirty="0">
                <a:latin typeface="Calibri" panose="020F0502020204030204" pitchFamily="34" charset="0"/>
                <a:cs typeface="Calibri" panose="020F0502020204030204" pitchFamily="34" charset="0"/>
              </a:rPr>
              <a:t>suaugusiųjų švietimo būklės </a:t>
            </a:r>
            <a:r>
              <a:rPr lang="lt-LT" sz="1600" b="0" dirty="0">
                <a:solidFill>
                  <a:srgbClr val="FF0000"/>
                </a:solidFill>
                <a:latin typeface="Calibri" panose="020F0502020204030204" pitchFamily="34" charset="0"/>
                <a:cs typeface="Calibri" panose="020F0502020204030204" pitchFamily="34" charset="0"/>
              </a:rPr>
              <a:t>tyrimus</a:t>
            </a:r>
            <a:r>
              <a:rPr lang="lt-LT" sz="1600" b="0" dirty="0">
                <a:latin typeface="Calibri" panose="020F0502020204030204" pitchFamily="34" charset="0"/>
                <a:cs typeface="Calibri" panose="020F0502020204030204" pitchFamily="34" charset="0"/>
              </a:rPr>
              <a:t> numatytose savivaldybėse;</a:t>
            </a:r>
          </a:p>
          <a:p>
            <a:pPr>
              <a:lnSpc>
                <a:spcPct val="150000"/>
              </a:lnSpc>
            </a:pPr>
            <a:r>
              <a:rPr lang="lt-LT" sz="1600" dirty="0">
                <a:solidFill>
                  <a:srgbClr val="FF0000"/>
                </a:solidFill>
                <a:latin typeface="Calibri" panose="020F0502020204030204" pitchFamily="34" charset="0"/>
                <a:cs typeface="Calibri" panose="020F0502020204030204" pitchFamily="34" charset="0"/>
              </a:rPr>
              <a:t>Apžvelgti</a:t>
            </a:r>
            <a:r>
              <a:rPr lang="lt-LT" sz="1600" dirty="0">
                <a:latin typeface="Calibri" panose="020F0502020204030204" pitchFamily="34" charset="0"/>
                <a:cs typeface="Calibri" panose="020F0502020204030204" pitchFamily="34" charset="0"/>
              </a:rPr>
              <a:t> ank</a:t>
            </a:r>
            <a:r>
              <a:rPr lang="lt-LT" sz="1600" b="0" dirty="0">
                <a:latin typeface="Calibri" panose="020F0502020204030204" pitchFamily="34" charset="0"/>
                <a:cs typeface="Calibri" panose="020F0502020204030204" pitchFamily="34" charset="0"/>
              </a:rPr>
              <a:t>stesnių projektų gerasias praktikas ir rezultatus, kurie gali būti aktualūs savivaldybėms.   </a:t>
            </a:r>
            <a:endParaRPr lang="en-GB" sz="1600" dirty="0">
              <a:latin typeface="Calibri" panose="020F0502020204030204" pitchFamily="34" charset="0"/>
              <a:cs typeface="Calibri" panose="020F0502020204030204" pitchFamily="34" charset="0"/>
            </a:endParaRPr>
          </a:p>
        </p:txBody>
      </p:sp>
      <p:pic>
        <p:nvPicPr>
          <p:cNvPr id="6" name="Picture Placeholder 5">
            <a:extLst>
              <a:ext uri="{FF2B5EF4-FFF2-40B4-BE49-F238E27FC236}">
                <a16:creationId xmlns:a16="http://schemas.microsoft.com/office/drawing/2014/main" id="{6233ED66-1D5A-5040-9BFE-AFCEF5DFD540}"/>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Lst>
          </a:blip>
          <a:srcRect/>
          <a:stretch/>
        </p:blipFill>
        <p:spPr>
          <a:xfrm>
            <a:off x="5902325" y="0"/>
            <a:ext cx="6289675" cy="6858000"/>
          </a:xfrm>
        </p:spPr>
      </p:pic>
      <p:sp>
        <p:nvSpPr>
          <p:cNvPr id="10" name="Title 1">
            <a:extLst>
              <a:ext uri="{FF2B5EF4-FFF2-40B4-BE49-F238E27FC236}">
                <a16:creationId xmlns:a16="http://schemas.microsoft.com/office/drawing/2014/main" id="{121CB766-FFB6-6748-808D-BA98FFE62FB6}"/>
              </a:ext>
            </a:extLst>
          </p:cNvPr>
          <p:cNvSpPr txBox="1">
            <a:spLocks/>
          </p:cNvSpPr>
          <p:nvPr/>
        </p:nvSpPr>
        <p:spPr>
          <a:xfrm>
            <a:off x="838200" y="322480"/>
            <a:ext cx="5047034" cy="971297"/>
          </a:xfrm>
          <a:prstGeom prst="rect">
            <a:avLst/>
          </a:prstGeom>
        </p:spPr>
        <p:txBody>
          <a:bodyPr>
            <a:normAutofit/>
          </a:bodyPr>
          <a:lstStyle>
            <a:lvl1pPr algn="l" defTabSz="914400" rtl="0" eaLnBrk="1" latinLnBrk="0" hangingPunct="1">
              <a:lnSpc>
                <a:spcPct val="90000"/>
              </a:lnSpc>
              <a:spcBef>
                <a:spcPct val="0"/>
              </a:spcBef>
              <a:buNone/>
              <a:defRPr sz="4200" b="1" i="0" kern="1200">
                <a:solidFill>
                  <a:schemeClr val="tx1"/>
                </a:solidFill>
                <a:latin typeface="Arial" panose="020B0604020202020204" pitchFamily="34" charset="0"/>
                <a:ea typeface="+mj-ea"/>
                <a:cs typeface="Arial" panose="020B0604020202020204" pitchFamily="34" charset="0"/>
              </a:defRPr>
            </a:lvl1pPr>
          </a:lstStyle>
          <a:p>
            <a:r>
              <a:rPr lang="lt-LT" sz="2800" b="1" dirty="0">
                <a:solidFill>
                  <a:srgbClr val="000000"/>
                </a:solidFill>
                <a:effectLst/>
                <a:latin typeface="Times New Roman" panose="02020603050405020304" pitchFamily="18" charset="0"/>
                <a:ea typeface="Times New Roman" panose="02020603050405020304" pitchFamily="18" charset="0"/>
              </a:rPr>
              <a:t>Projekte siekiama:</a:t>
            </a:r>
            <a:endParaRPr lang="lt-LT" sz="2800" b="0" dirty="0"/>
          </a:p>
        </p:txBody>
      </p:sp>
      <p:pic>
        <p:nvPicPr>
          <p:cNvPr id="14" name="Graphic 13">
            <a:extLst>
              <a:ext uri="{FF2B5EF4-FFF2-40B4-BE49-F238E27FC236}">
                <a16:creationId xmlns:a16="http://schemas.microsoft.com/office/drawing/2014/main" id="{51FCAFE2-FCD4-E244-9B2A-906DE106BEDD}"/>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rcRect l="32592" t="15809" r="34344" b="15940"/>
          <a:stretch/>
        </p:blipFill>
        <p:spPr>
          <a:xfrm>
            <a:off x="6096000" y="-683172"/>
            <a:ext cx="5626098" cy="8208579"/>
          </a:xfrm>
          <a:prstGeom prst="rect">
            <a:avLst/>
          </a:prstGeom>
        </p:spPr>
      </p:pic>
    </p:spTree>
    <p:extLst>
      <p:ext uri="{BB962C8B-B14F-4D97-AF65-F5344CB8AC3E}">
        <p14:creationId xmlns:p14="http://schemas.microsoft.com/office/powerpoint/2010/main" val="105852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ė 1"/>
          <p:cNvGrpSpPr/>
          <p:nvPr/>
        </p:nvGrpSpPr>
        <p:grpSpPr>
          <a:xfrm>
            <a:off x="156217" y="1065988"/>
            <a:ext cx="7221894" cy="585796"/>
            <a:chOff x="531846" y="2162874"/>
            <a:chExt cx="7221894" cy="585796"/>
          </a:xfrm>
        </p:grpSpPr>
        <p:grpSp>
          <p:nvGrpSpPr>
            <p:cNvPr id="7" name="Group 6">
              <a:extLst>
                <a:ext uri="{FF2B5EF4-FFF2-40B4-BE49-F238E27FC236}">
                  <a16:creationId xmlns:a16="http://schemas.microsoft.com/office/drawing/2014/main" id="{3D323B3F-753E-114F-9EB2-5399AA9EC101}"/>
                </a:ext>
              </a:extLst>
            </p:cNvPr>
            <p:cNvGrpSpPr/>
            <p:nvPr/>
          </p:nvGrpSpPr>
          <p:grpSpPr>
            <a:xfrm>
              <a:off x="531846" y="2287818"/>
              <a:ext cx="7221894" cy="460852"/>
              <a:chOff x="-1" y="1992337"/>
              <a:chExt cx="9089573" cy="1438998"/>
            </a:xfrm>
          </p:grpSpPr>
          <p:pic>
            <p:nvPicPr>
              <p:cNvPr id="4" name="Graphic 3">
                <a:extLst>
                  <a:ext uri="{FF2B5EF4-FFF2-40B4-BE49-F238E27FC236}">
                    <a16:creationId xmlns:a16="http://schemas.microsoft.com/office/drawing/2014/main" id="{2FD47719-34F2-BF4D-8ED0-FFAD722BE9B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500026" y="1992337"/>
                <a:ext cx="1589546" cy="1438998"/>
              </a:xfrm>
              <a:prstGeom prst="rect">
                <a:avLst/>
              </a:prstGeom>
            </p:spPr>
          </p:pic>
          <p:sp>
            <p:nvSpPr>
              <p:cNvPr id="6" name="Rectangle 5">
                <a:extLst>
                  <a:ext uri="{FF2B5EF4-FFF2-40B4-BE49-F238E27FC236}">
                    <a16:creationId xmlns:a16="http://schemas.microsoft.com/office/drawing/2014/main" id="{76FFA29E-CF07-114F-9D19-86329E61F0A1}"/>
                  </a:ext>
                </a:extLst>
              </p:cNvPr>
              <p:cNvSpPr/>
              <p:nvPr/>
            </p:nvSpPr>
            <p:spPr>
              <a:xfrm>
                <a:off x="-1" y="1994307"/>
                <a:ext cx="7587575" cy="14350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sp>
          <p:nvSpPr>
            <p:cNvPr id="14" name="TextBox 13">
              <a:extLst>
                <a:ext uri="{FF2B5EF4-FFF2-40B4-BE49-F238E27FC236}">
                  <a16:creationId xmlns:a16="http://schemas.microsoft.com/office/drawing/2014/main" id="{04206D49-E2CD-994C-8165-500A008D8C79}"/>
                </a:ext>
              </a:extLst>
            </p:cNvPr>
            <p:cNvSpPr txBox="1"/>
            <p:nvPr/>
          </p:nvSpPr>
          <p:spPr>
            <a:xfrm>
              <a:off x="891019" y="2162874"/>
              <a:ext cx="5752290" cy="577850"/>
            </a:xfrm>
            <a:prstGeom prst="rect">
              <a:avLst/>
            </a:prstGeom>
            <a:noFill/>
          </p:spPr>
          <p:txBody>
            <a:bodyPr wrap="square" rtlCol="0" anchor="t">
              <a:spAutoFit/>
            </a:bodyPr>
            <a:lstStyle/>
            <a:p>
              <a:pPr>
                <a:lnSpc>
                  <a:spcPct val="150000"/>
                </a:lnSpc>
              </a:pPr>
              <a:r>
                <a:rPr lang="lt-LT" sz="2400" dirty="0"/>
                <a:t>Prienų rajono</a:t>
              </a:r>
            </a:p>
          </p:txBody>
        </p:sp>
      </p:grpSp>
      <p:grpSp>
        <p:nvGrpSpPr>
          <p:cNvPr id="5" name="Group 4">
            <a:extLst>
              <a:ext uri="{FF2B5EF4-FFF2-40B4-BE49-F238E27FC236}">
                <a16:creationId xmlns:a16="http://schemas.microsoft.com/office/drawing/2014/main" id="{158B0E58-4F41-DC4E-9820-A3F2E73CB647}"/>
              </a:ext>
            </a:extLst>
          </p:cNvPr>
          <p:cNvGrpSpPr/>
          <p:nvPr/>
        </p:nvGrpSpPr>
        <p:grpSpPr>
          <a:xfrm>
            <a:off x="156218" y="1732272"/>
            <a:ext cx="7221894" cy="507076"/>
            <a:chOff x="-9729" y="3616856"/>
            <a:chExt cx="9089573" cy="1438998"/>
          </a:xfrm>
          <a:solidFill>
            <a:schemeClr val="accent1"/>
          </a:solidFill>
        </p:grpSpPr>
        <p:pic>
          <p:nvPicPr>
            <p:cNvPr id="13" name="Graphic 12">
              <a:extLst>
                <a:ext uri="{FF2B5EF4-FFF2-40B4-BE49-F238E27FC236}">
                  <a16:creationId xmlns:a16="http://schemas.microsoft.com/office/drawing/2014/main" id="{EEFF49D6-9157-6A4D-9693-AE4A628C5D1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490298" y="3616856"/>
              <a:ext cx="1589546" cy="1438998"/>
            </a:xfrm>
            <a:prstGeom prst="rect">
              <a:avLst/>
            </a:prstGeom>
          </p:spPr>
        </p:pic>
        <p:sp>
          <p:nvSpPr>
            <p:cNvPr id="15" name="Rectangle 14">
              <a:extLst>
                <a:ext uri="{FF2B5EF4-FFF2-40B4-BE49-F238E27FC236}">
                  <a16:creationId xmlns:a16="http://schemas.microsoft.com/office/drawing/2014/main" id="{FEDC3E30-34F4-F84D-82F4-EC1F183AAA8D}"/>
                </a:ext>
              </a:extLst>
            </p:cNvPr>
            <p:cNvSpPr/>
            <p:nvPr/>
          </p:nvSpPr>
          <p:spPr>
            <a:xfrm>
              <a:off x="-9729" y="3618826"/>
              <a:ext cx="7587575" cy="1435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grpSp>
        <p:nvGrpSpPr>
          <p:cNvPr id="3" name="Group 2">
            <a:extLst>
              <a:ext uri="{FF2B5EF4-FFF2-40B4-BE49-F238E27FC236}">
                <a16:creationId xmlns:a16="http://schemas.microsoft.com/office/drawing/2014/main" id="{93643B07-BB51-EA45-9CC6-22F9952F6B71}"/>
              </a:ext>
            </a:extLst>
          </p:cNvPr>
          <p:cNvGrpSpPr/>
          <p:nvPr/>
        </p:nvGrpSpPr>
        <p:grpSpPr>
          <a:xfrm>
            <a:off x="156218" y="2310084"/>
            <a:ext cx="7221893" cy="498430"/>
            <a:chOff x="-19457" y="5270559"/>
            <a:chExt cx="9089573" cy="1438998"/>
          </a:xfrm>
        </p:grpSpPr>
        <p:pic>
          <p:nvPicPr>
            <p:cNvPr id="20" name="Graphic 19">
              <a:extLst>
                <a:ext uri="{FF2B5EF4-FFF2-40B4-BE49-F238E27FC236}">
                  <a16:creationId xmlns:a16="http://schemas.microsoft.com/office/drawing/2014/main" id="{BE42DFEC-43CE-F048-A982-1D20FEA3DBE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7480570" y="5270559"/>
              <a:ext cx="1589546" cy="1438998"/>
            </a:xfrm>
            <a:prstGeom prst="rect">
              <a:avLst/>
            </a:prstGeom>
          </p:spPr>
        </p:pic>
        <p:sp>
          <p:nvSpPr>
            <p:cNvPr id="21" name="Rectangle 20">
              <a:extLst>
                <a:ext uri="{FF2B5EF4-FFF2-40B4-BE49-F238E27FC236}">
                  <a16:creationId xmlns:a16="http://schemas.microsoft.com/office/drawing/2014/main" id="{2B606899-65C2-494C-825D-D94007A6CDA3}"/>
                </a:ext>
              </a:extLst>
            </p:cNvPr>
            <p:cNvSpPr/>
            <p:nvPr/>
          </p:nvSpPr>
          <p:spPr>
            <a:xfrm>
              <a:off x="-19457" y="5272529"/>
              <a:ext cx="7587575" cy="14350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sp>
        <p:nvSpPr>
          <p:cNvPr id="24" name="TextBox 23">
            <a:extLst>
              <a:ext uri="{FF2B5EF4-FFF2-40B4-BE49-F238E27FC236}">
                <a16:creationId xmlns:a16="http://schemas.microsoft.com/office/drawing/2014/main" id="{AE65B8D2-CE4F-1E42-AF1C-05138FB4C66C}"/>
              </a:ext>
            </a:extLst>
          </p:cNvPr>
          <p:cNvSpPr txBox="1"/>
          <p:nvPr/>
        </p:nvSpPr>
        <p:spPr>
          <a:xfrm>
            <a:off x="515390" y="1735452"/>
            <a:ext cx="5752290" cy="577850"/>
          </a:xfrm>
          <a:prstGeom prst="rect">
            <a:avLst/>
          </a:prstGeom>
          <a:noFill/>
        </p:spPr>
        <p:txBody>
          <a:bodyPr wrap="square" rtlCol="0" anchor="t">
            <a:spAutoFit/>
          </a:bodyPr>
          <a:lstStyle/>
          <a:p>
            <a:pPr>
              <a:lnSpc>
                <a:spcPct val="150000"/>
              </a:lnSpc>
            </a:pPr>
            <a:r>
              <a:rPr lang="lt-LT" sz="2400" dirty="0"/>
              <a:t>Šiaulių miesto</a:t>
            </a:r>
          </a:p>
        </p:txBody>
      </p:sp>
      <p:sp>
        <p:nvSpPr>
          <p:cNvPr id="25" name="TextBox 24">
            <a:extLst>
              <a:ext uri="{FF2B5EF4-FFF2-40B4-BE49-F238E27FC236}">
                <a16:creationId xmlns:a16="http://schemas.microsoft.com/office/drawing/2014/main" id="{D7EB7FF2-F76B-E745-9460-E08C9190DBC5}"/>
              </a:ext>
            </a:extLst>
          </p:cNvPr>
          <p:cNvSpPr txBox="1"/>
          <p:nvPr/>
        </p:nvSpPr>
        <p:spPr>
          <a:xfrm>
            <a:off x="515390" y="2127625"/>
            <a:ext cx="5752290" cy="577850"/>
          </a:xfrm>
          <a:prstGeom prst="rect">
            <a:avLst/>
          </a:prstGeom>
          <a:noFill/>
        </p:spPr>
        <p:txBody>
          <a:bodyPr wrap="square" rtlCol="0" anchor="t">
            <a:spAutoFit/>
          </a:bodyPr>
          <a:lstStyle/>
          <a:p>
            <a:pPr>
              <a:lnSpc>
                <a:spcPct val="150000"/>
              </a:lnSpc>
            </a:pPr>
            <a:r>
              <a:rPr lang="lt-LT" sz="2400" dirty="0"/>
              <a:t>Lazdijų rajono</a:t>
            </a:r>
          </a:p>
        </p:txBody>
      </p:sp>
      <p:sp>
        <p:nvSpPr>
          <p:cNvPr id="28" name="Title 1">
            <a:extLst>
              <a:ext uri="{FF2B5EF4-FFF2-40B4-BE49-F238E27FC236}">
                <a16:creationId xmlns:a16="http://schemas.microsoft.com/office/drawing/2014/main" id="{40898F84-3C41-2D45-A147-FB11F440B082}"/>
              </a:ext>
            </a:extLst>
          </p:cNvPr>
          <p:cNvSpPr>
            <a:spLocks noGrp="1"/>
          </p:cNvSpPr>
          <p:nvPr>
            <p:ph type="title"/>
          </p:nvPr>
        </p:nvSpPr>
        <p:spPr>
          <a:xfrm>
            <a:off x="838200" y="234932"/>
            <a:ext cx="5047034" cy="1325563"/>
          </a:xfrm>
        </p:spPr>
        <p:txBody>
          <a:bodyPr>
            <a:normAutofit/>
          </a:bodyPr>
          <a:lstStyle/>
          <a:p>
            <a:r>
              <a:rPr lang="en-US" sz="2800" b="0" dirty="0" err="1"/>
              <a:t>Dalyvaujan</a:t>
            </a:r>
            <a:r>
              <a:rPr lang="lt-LT" sz="2800" b="0" dirty="0"/>
              <a:t>čios savivaldybės</a:t>
            </a:r>
          </a:p>
        </p:txBody>
      </p:sp>
      <p:grpSp>
        <p:nvGrpSpPr>
          <p:cNvPr id="16" name="Group 6">
            <a:extLst>
              <a:ext uri="{FF2B5EF4-FFF2-40B4-BE49-F238E27FC236}">
                <a16:creationId xmlns:a16="http://schemas.microsoft.com/office/drawing/2014/main" id="{3D323B3F-753E-114F-9EB2-5399AA9EC101}"/>
              </a:ext>
            </a:extLst>
          </p:cNvPr>
          <p:cNvGrpSpPr/>
          <p:nvPr/>
        </p:nvGrpSpPr>
        <p:grpSpPr>
          <a:xfrm>
            <a:off x="175674" y="2897877"/>
            <a:ext cx="7241349" cy="480464"/>
            <a:chOff x="-1" y="1992337"/>
            <a:chExt cx="9089573" cy="1438998"/>
          </a:xfrm>
        </p:grpSpPr>
        <p:pic>
          <p:nvPicPr>
            <p:cNvPr id="17" name="Graphic 3">
              <a:extLst>
                <a:ext uri="{FF2B5EF4-FFF2-40B4-BE49-F238E27FC236}">
                  <a16:creationId xmlns:a16="http://schemas.microsoft.com/office/drawing/2014/main" id="{2FD47719-34F2-BF4D-8ED0-FFAD722BE9B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7500026" y="1992337"/>
              <a:ext cx="1589546" cy="1438998"/>
            </a:xfrm>
            <a:prstGeom prst="rect">
              <a:avLst/>
            </a:prstGeom>
          </p:spPr>
        </p:pic>
        <p:sp>
          <p:nvSpPr>
            <p:cNvPr id="18" name="Rectangle 5">
              <a:extLst>
                <a:ext uri="{FF2B5EF4-FFF2-40B4-BE49-F238E27FC236}">
                  <a16:creationId xmlns:a16="http://schemas.microsoft.com/office/drawing/2014/main" id="{76FFA29E-CF07-114F-9D19-86329E61F0A1}"/>
                </a:ext>
              </a:extLst>
            </p:cNvPr>
            <p:cNvSpPr/>
            <p:nvPr/>
          </p:nvSpPr>
          <p:spPr>
            <a:xfrm>
              <a:off x="-1" y="1994307"/>
              <a:ext cx="7587575" cy="14350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sp>
        <p:nvSpPr>
          <p:cNvPr id="19" name="TextBox 18">
            <a:extLst>
              <a:ext uri="{FF2B5EF4-FFF2-40B4-BE49-F238E27FC236}">
                <a16:creationId xmlns:a16="http://schemas.microsoft.com/office/drawing/2014/main" id="{04206D49-E2CD-994C-8165-500A008D8C79}"/>
              </a:ext>
            </a:extLst>
          </p:cNvPr>
          <p:cNvSpPr txBox="1"/>
          <p:nvPr/>
        </p:nvSpPr>
        <p:spPr>
          <a:xfrm>
            <a:off x="515390" y="2752285"/>
            <a:ext cx="4582651" cy="646331"/>
          </a:xfrm>
          <a:prstGeom prst="rect">
            <a:avLst/>
          </a:prstGeom>
          <a:noFill/>
        </p:spPr>
        <p:txBody>
          <a:bodyPr wrap="square" rtlCol="0" anchor="t">
            <a:spAutoFit/>
          </a:bodyPr>
          <a:lstStyle/>
          <a:p>
            <a:pPr>
              <a:lnSpc>
                <a:spcPct val="150000"/>
              </a:lnSpc>
            </a:pPr>
            <a:r>
              <a:rPr lang="lt-LT" sz="2400" dirty="0"/>
              <a:t>Visagino miesto</a:t>
            </a:r>
          </a:p>
        </p:txBody>
      </p:sp>
      <p:grpSp>
        <p:nvGrpSpPr>
          <p:cNvPr id="22" name="Group 4">
            <a:extLst>
              <a:ext uri="{FF2B5EF4-FFF2-40B4-BE49-F238E27FC236}">
                <a16:creationId xmlns:a16="http://schemas.microsoft.com/office/drawing/2014/main" id="{158B0E58-4F41-DC4E-9820-A3F2E73CB647}"/>
              </a:ext>
            </a:extLst>
          </p:cNvPr>
          <p:cNvGrpSpPr/>
          <p:nvPr/>
        </p:nvGrpSpPr>
        <p:grpSpPr>
          <a:xfrm>
            <a:off x="156218" y="3461352"/>
            <a:ext cx="7241349" cy="480464"/>
            <a:chOff x="-9729" y="3616856"/>
            <a:chExt cx="9089573" cy="1438998"/>
          </a:xfrm>
          <a:solidFill>
            <a:schemeClr val="accent1"/>
          </a:solidFill>
        </p:grpSpPr>
        <p:pic>
          <p:nvPicPr>
            <p:cNvPr id="23" name="Graphic 12">
              <a:extLst>
                <a:ext uri="{FF2B5EF4-FFF2-40B4-BE49-F238E27FC236}">
                  <a16:creationId xmlns:a16="http://schemas.microsoft.com/office/drawing/2014/main" id="{EEFF49D6-9157-6A4D-9693-AE4A628C5D1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7490298" y="3616856"/>
              <a:ext cx="1589546" cy="1438998"/>
            </a:xfrm>
            <a:prstGeom prst="rect">
              <a:avLst/>
            </a:prstGeom>
          </p:spPr>
        </p:pic>
        <p:sp>
          <p:nvSpPr>
            <p:cNvPr id="26" name="Rectangle 14">
              <a:extLst>
                <a:ext uri="{FF2B5EF4-FFF2-40B4-BE49-F238E27FC236}">
                  <a16:creationId xmlns:a16="http://schemas.microsoft.com/office/drawing/2014/main" id="{FEDC3E30-34F4-F84D-82F4-EC1F183AAA8D}"/>
                </a:ext>
              </a:extLst>
            </p:cNvPr>
            <p:cNvSpPr/>
            <p:nvPr/>
          </p:nvSpPr>
          <p:spPr>
            <a:xfrm>
              <a:off x="-9729" y="3618826"/>
              <a:ext cx="7587575" cy="1435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grpSp>
        <p:nvGrpSpPr>
          <p:cNvPr id="27" name="Group 2">
            <a:extLst>
              <a:ext uri="{FF2B5EF4-FFF2-40B4-BE49-F238E27FC236}">
                <a16:creationId xmlns:a16="http://schemas.microsoft.com/office/drawing/2014/main" id="{93643B07-BB51-EA45-9CC6-22F9952F6B71}"/>
              </a:ext>
            </a:extLst>
          </p:cNvPr>
          <p:cNvGrpSpPr/>
          <p:nvPr/>
        </p:nvGrpSpPr>
        <p:grpSpPr>
          <a:xfrm>
            <a:off x="156218" y="4004553"/>
            <a:ext cx="7241349" cy="480464"/>
            <a:chOff x="-19457" y="5270559"/>
            <a:chExt cx="9089573" cy="1438998"/>
          </a:xfrm>
        </p:grpSpPr>
        <p:pic>
          <p:nvPicPr>
            <p:cNvPr id="29" name="Graphic 19">
              <a:extLst>
                <a:ext uri="{FF2B5EF4-FFF2-40B4-BE49-F238E27FC236}">
                  <a16:creationId xmlns:a16="http://schemas.microsoft.com/office/drawing/2014/main" id="{BE42DFEC-43CE-F048-A982-1D20FEA3DBE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7480570" y="5270559"/>
              <a:ext cx="1589546" cy="1438998"/>
            </a:xfrm>
            <a:prstGeom prst="rect">
              <a:avLst/>
            </a:prstGeom>
          </p:spPr>
        </p:pic>
        <p:sp>
          <p:nvSpPr>
            <p:cNvPr id="30" name="Rectangle 20">
              <a:extLst>
                <a:ext uri="{FF2B5EF4-FFF2-40B4-BE49-F238E27FC236}">
                  <a16:creationId xmlns:a16="http://schemas.microsoft.com/office/drawing/2014/main" id="{2B606899-65C2-494C-825D-D94007A6CDA3}"/>
                </a:ext>
              </a:extLst>
            </p:cNvPr>
            <p:cNvSpPr/>
            <p:nvPr/>
          </p:nvSpPr>
          <p:spPr>
            <a:xfrm>
              <a:off x="-19457" y="5272529"/>
              <a:ext cx="7587575" cy="14350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sp>
        <p:nvSpPr>
          <p:cNvPr id="31" name="TextBox 30">
            <a:extLst>
              <a:ext uri="{FF2B5EF4-FFF2-40B4-BE49-F238E27FC236}">
                <a16:creationId xmlns:a16="http://schemas.microsoft.com/office/drawing/2014/main" id="{AE65B8D2-CE4F-1E42-AF1C-05138FB4C66C}"/>
              </a:ext>
            </a:extLst>
          </p:cNvPr>
          <p:cNvSpPr txBox="1"/>
          <p:nvPr/>
        </p:nvSpPr>
        <p:spPr>
          <a:xfrm>
            <a:off x="596627" y="3231839"/>
            <a:ext cx="4582651" cy="646331"/>
          </a:xfrm>
          <a:prstGeom prst="rect">
            <a:avLst/>
          </a:prstGeom>
          <a:noFill/>
        </p:spPr>
        <p:txBody>
          <a:bodyPr wrap="square" rtlCol="0" anchor="t">
            <a:spAutoFit/>
          </a:bodyPr>
          <a:lstStyle/>
          <a:p>
            <a:pPr>
              <a:lnSpc>
                <a:spcPct val="150000"/>
              </a:lnSpc>
            </a:pPr>
            <a:r>
              <a:rPr lang="lt-LT" sz="2400" dirty="0"/>
              <a:t>Alytaus miesto</a:t>
            </a:r>
          </a:p>
        </p:txBody>
      </p:sp>
      <p:sp>
        <p:nvSpPr>
          <p:cNvPr id="32" name="TextBox 31">
            <a:extLst>
              <a:ext uri="{FF2B5EF4-FFF2-40B4-BE49-F238E27FC236}">
                <a16:creationId xmlns:a16="http://schemas.microsoft.com/office/drawing/2014/main" id="{D7EB7FF2-F76B-E745-9460-E08C9190DBC5}"/>
              </a:ext>
            </a:extLst>
          </p:cNvPr>
          <p:cNvSpPr txBox="1"/>
          <p:nvPr/>
        </p:nvSpPr>
        <p:spPr>
          <a:xfrm>
            <a:off x="622687" y="3795436"/>
            <a:ext cx="4582651" cy="646331"/>
          </a:xfrm>
          <a:prstGeom prst="rect">
            <a:avLst/>
          </a:prstGeom>
          <a:noFill/>
        </p:spPr>
        <p:txBody>
          <a:bodyPr wrap="square" rtlCol="0" anchor="t">
            <a:spAutoFit/>
          </a:bodyPr>
          <a:lstStyle/>
          <a:p>
            <a:pPr>
              <a:lnSpc>
                <a:spcPct val="150000"/>
              </a:lnSpc>
            </a:pPr>
            <a:r>
              <a:rPr lang="lt-LT" sz="2400" dirty="0"/>
              <a:t>Telšių rajono</a:t>
            </a:r>
          </a:p>
        </p:txBody>
      </p:sp>
    </p:spTree>
    <p:extLst>
      <p:ext uri="{BB962C8B-B14F-4D97-AF65-F5344CB8AC3E}">
        <p14:creationId xmlns:p14="http://schemas.microsoft.com/office/powerpoint/2010/main" val="385462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EA4E23-7ADE-6E42-B347-0356C1646F94}"/>
              </a:ext>
            </a:extLst>
          </p:cNvPr>
          <p:cNvSpPr txBox="1"/>
          <p:nvPr/>
        </p:nvSpPr>
        <p:spPr>
          <a:xfrm>
            <a:off x="34070" y="958739"/>
            <a:ext cx="12013956" cy="6247864"/>
          </a:xfrm>
          <a:prstGeom prst="rect">
            <a:avLst/>
          </a:prstGeom>
          <a:noFill/>
        </p:spPr>
        <p:txBody>
          <a:bodyPr wrap="square" rtlCol="0" anchor="t">
            <a:spAutoFit/>
          </a:bodyPr>
          <a:lstStyle/>
          <a:p>
            <a:endParaRPr lang="en-GB" sz="1600" dirty="0"/>
          </a:p>
          <a:p>
            <a:pPr marL="285750" indent="-285750">
              <a:buFont typeface="Arial" panose="020B0604020202020204" pitchFamily="34" charset="0"/>
              <a:buChar char="•"/>
            </a:pPr>
            <a:r>
              <a:rPr lang="lt-LT" sz="1600" dirty="0" smtClean="0">
                <a:cs typeface="Arial" panose="020B0604020202020204" pitchFamily="34" charset="0"/>
              </a:rPr>
              <a:t>T</a:t>
            </a:r>
            <a:r>
              <a:rPr lang="en-US" sz="1600" dirty="0" smtClean="0">
                <a:cs typeface="Arial" panose="020B0604020202020204" pitchFamily="34" charset="0"/>
              </a:rPr>
              <a:t>1.1. 2 </a:t>
            </a:r>
            <a:r>
              <a:rPr lang="lt-LT" sz="1600" dirty="0" smtClean="0">
                <a:solidFill>
                  <a:srgbClr val="FF0000"/>
                </a:solidFill>
                <a:cs typeface="Arial" panose="020B0604020202020204" pitchFamily="34" charset="0"/>
              </a:rPr>
              <a:t>susitikimai su suaugusiųjų švietimo taryba</a:t>
            </a:r>
            <a:r>
              <a:rPr lang="lt-LT" sz="1600" dirty="0" smtClean="0">
                <a:cs typeface="Arial" panose="020B0604020202020204" pitchFamily="34" charset="0"/>
              </a:rPr>
              <a:t>, siekiant stiprinti suaugusiųjų švietimo politiką nacionaliniu lygiu; </a:t>
            </a:r>
            <a:r>
              <a:rPr lang="en-US" sz="1600" dirty="0" smtClean="0">
                <a:cs typeface="Arial" panose="020B0604020202020204" pitchFamily="34" charset="0"/>
              </a:rPr>
              <a:t>2020 m. </a:t>
            </a:r>
            <a:r>
              <a:rPr lang="lt-LT" sz="1600" dirty="0" smtClean="0">
                <a:cs typeface="Arial" panose="020B0604020202020204" pitchFamily="34" charset="0"/>
              </a:rPr>
              <a:t>atnaujinta tarybos sudėtis; taryboje pristatomi ir aptariami projekto rezultatai: pristatomas tyrimas ir ankstesnių projektų rezultatai</a:t>
            </a:r>
          </a:p>
          <a:p>
            <a:pPr marL="285750" indent="-285750">
              <a:buFont typeface="Arial" panose="020B0604020202020204" pitchFamily="34" charset="0"/>
              <a:buChar char="•"/>
            </a:pPr>
            <a:endParaRPr lang="lt-LT" sz="1600" dirty="0" smtClean="0">
              <a:cs typeface="Arial" panose="020B0604020202020204" pitchFamily="34" charset="0"/>
            </a:endParaRPr>
          </a:p>
          <a:p>
            <a:pPr marL="285750" indent="-285750">
              <a:buFont typeface="Arial" panose="020B0604020202020204" pitchFamily="34" charset="0"/>
              <a:buChar char="•"/>
            </a:pPr>
            <a:r>
              <a:rPr lang="lt-LT" sz="1600" dirty="0">
                <a:cs typeface="Arial" panose="020B0604020202020204" pitchFamily="34" charset="0"/>
              </a:rPr>
              <a:t>T</a:t>
            </a:r>
            <a:r>
              <a:rPr lang="en-US" sz="1600" dirty="0" smtClean="0">
                <a:cs typeface="Arial" panose="020B0604020202020204" pitchFamily="34" charset="0"/>
              </a:rPr>
              <a:t>1.2. </a:t>
            </a:r>
            <a:r>
              <a:rPr lang="lt-LT" sz="1600" dirty="0" smtClean="0">
                <a:solidFill>
                  <a:srgbClr val="FF0000"/>
                </a:solidFill>
                <a:cs typeface="Arial" panose="020B0604020202020204" pitchFamily="34" charset="0"/>
              </a:rPr>
              <a:t>Geriau</a:t>
            </a:r>
            <a:r>
              <a:rPr lang="en-GB" sz="1600" dirty="0">
                <a:solidFill>
                  <a:srgbClr val="FF0000"/>
                </a:solidFill>
                <a:cs typeface="Arial" panose="020B0604020202020204" pitchFamily="34" charset="0"/>
              </a:rPr>
              <a:t>s</a:t>
            </a:r>
            <a:r>
              <a:rPr lang="lt-LT" sz="1600" dirty="0">
                <a:solidFill>
                  <a:srgbClr val="FF0000"/>
                </a:solidFill>
                <a:cs typeface="Arial" panose="020B0604020202020204" pitchFamily="34" charset="0"/>
              </a:rPr>
              <a:t>ių ank</a:t>
            </a:r>
            <a:r>
              <a:rPr lang="en-GB" sz="1600" dirty="0">
                <a:solidFill>
                  <a:srgbClr val="FF0000"/>
                </a:solidFill>
                <a:cs typeface="Arial" panose="020B0604020202020204" pitchFamily="34" charset="0"/>
              </a:rPr>
              <a:t>s</a:t>
            </a:r>
            <a:r>
              <a:rPr lang="lt-LT" sz="1600" dirty="0">
                <a:solidFill>
                  <a:srgbClr val="FF0000"/>
                </a:solidFill>
                <a:cs typeface="Arial" panose="020B0604020202020204" pitchFamily="34" charset="0"/>
              </a:rPr>
              <a:t>te</a:t>
            </a:r>
            <a:r>
              <a:rPr lang="en-GB" sz="1600" dirty="0">
                <a:solidFill>
                  <a:srgbClr val="FF0000"/>
                </a:solidFill>
                <a:cs typeface="Arial" panose="020B0604020202020204" pitchFamily="34" charset="0"/>
              </a:rPr>
              <a:t>s</a:t>
            </a:r>
            <a:r>
              <a:rPr lang="lt-LT" sz="1600" dirty="0">
                <a:solidFill>
                  <a:srgbClr val="FF0000"/>
                </a:solidFill>
                <a:cs typeface="Arial" panose="020B0604020202020204" pitchFamily="34" charset="0"/>
              </a:rPr>
              <a:t>nių projektų praktikų ir inovacijų apžvalga ir pa</a:t>
            </a:r>
            <a:r>
              <a:rPr lang="en-GB" sz="1600" dirty="0">
                <a:solidFill>
                  <a:srgbClr val="FF0000"/>
                </a:solidFill>
                <a:cs typeface="Arial" panose="020B0604020202020204" pitchFamily="34" charset="0"/>
              </a:rPr>
              <a:t>s</a:t>
            </a:r>
            <a:r>
              <a:rPr lang="lt-LT" sz="1600" dirty="0">
                <a:solidFill>
                  <a:srgbClr val="FF0000"/>
                </a:solidFill>
                <a:cs typeface="Arial" panose="020B0604020202020204" pitchFamily="34" charset="0"/>
              </a:rPr>
              <a:t>iūlymai </a:t>
            </a:r>
            <a:r>
              <a:rPr lang="en-GB" sz="1600" dirty="0">
                <a:solidFill>
                  <a:srgbClr val="FF0000"/>
                </a:solidFill>
                <a:cs typeface="Arial" panose="020B0604020202020204" pitchFamily="34" charset="0"/>
              </a:rPr>
              <a:t>s</a:t>
            </a:r>
            <a:r>
              <a:rPr lang="lt-LT" sz="1600" dirty="0" err="1">
                <a:solidFill>
                  <a:srgbClr val="FF0000"/>
                </a:solidFill>
                <a:cs typeface="Arial" panose="020B0604020202020204" pitchFamily="34" charset="0"/>
              </a:rPr>
              <a:t>avivaldybėm</a:t>
            </a:r>
            <a:r>
              <a:rPr lang="en-GB" sz="1600" dirty="0" smtClean="0">
                <a:solidFill>
                  <a:srgbClr val="FF0000"/>
                </a:solidFill>
                <a:cs typeface="Arial" panose="020B0604020202020204" pitchFamily="34" charset="0"/>
              </a:rPr>
              <a:t>s</a:t>
            </a:r>
            <a:r>
              <a:rPr lang="lt-LT" sz="1600" dirty="0" smtClean="0">
                <a:solidFill>
                  <a:srgbClr val="FF0000"/>
                </a:solidFill>
                <a:cs typeface="Arial" panose="020B0604020202020204" pitchFamily="34" charset="0"/>
              </a:rPr>
              <a:t> </a:t>
            </a:r>
            <a:r>
              <a:rPr lang="lt-LT" sz="1600" dirty="0" smtClean="0">
                <a:cs typeface="Arial" panose="020B0604020202020204" pitchFamily="34" charset="0"/>
              </a:rPr>
              <a:t>iš </a:t>
            </a:r>
            <a:r>
              <a:rPr lang="lt-LT" sz="1600" dirty="0"/>
              <a:t>ESF 2004-2006, </a:t>
            </a:r>
            <a:r>
              <a:rPr lang="lt-LT" sz="1600" dirty="0" smtClean="0"/>
              <a:t>2007-2013 projektų</a:t>
            </a:r>
            <a:r>
              <a:rPr lang="lt-LT" sz="1600" dirty="0" smtClean="0">
                <a:cs typeface="Arial" panose="020B0604020202020204" pitchFamily="34" charset="0"/>
              </a:rPr>
              <a:t>. Atlieka KPMPC ir pristato susitikimų metu.</a:t>
            </a:r>
            <a:endParaRPr lang="en-US" sz="1600" dirty="0" smtClean="0">
              <a:cs typeface="Arial" panose="020B0604020202020204" pitchFamily="34" charset="0"/>
            </a:endParaRPr>
          </a:p>
          <a:p>
            <a:pPr marL="285750" indent="-285750">
              <a:buFont typeface="Arial" panose="020B0604020202020204" pitchFamily="34" charset="0"/>
              <a:buChar char="•"/>
            </a:pPr>
            <a:endParaRPr lang="lt-LT" sz="1600" dirty="0">
              <a:cs typeface="Arial" panose="020B0604020202020204" pitchFamily="34" charset="0"/>
            </a:endParaRPr>
          </a:p>
          <a:p>
            <a:pPr marL="285750" indent="-285750">
              <a:buFont typeface="Arial" panose="020B0604020202020204" pitchFamily="34" charset="0"/>
              <a:buChar char="•"/>
            </a:pPr>
            <a:r>
              <a:rPr lang="lt-LT" sz="1600" dirty="0">
                <a:cs typeface="Arial" panose="020B0604020202020204" pitchFamily="34" charset="0"/>
              </a:rPr>
              <a:t>T</a:t>
            </a:r>
            <a:r>
              <a:rPr lang="en-US" sz="1600" dirty="0" smtClean="0">
                <a:cs typeface="Arial" panose="020B0604020202020204" pitchFamily="34" charset="0"/>
              </a:rPr>
              <a:t>1.3. </a:t>
            </a:r>
            <a:r>
              <a:rPr lang="en-US" sz="1600" dirty="0" err="1" smtClean="0">
                <a:cs typeface="Arial" panose="020B0604020202020204" pitchFamily="34" charset="0"/>
              </a:rPr>
              <a:t>Vienas</a:t>
            </a:r>
            <a:r>
              <a:rPr lang="en-US" sz="1600" dirty="0" smtClean="0">
                <a:cs typeface="Arial" panose="020B0604020202020204" pitchFamily="34" charset="0"/>
              </a:rPr>
              <a:t> </a:t>
            </a:r>
            <a:r>
              <a:rPr lang="en-US" sz="1600" dirty="0" err="1" smtClean="0">
                <a:cs typeface="Arial" panose="020B0604020202020204" pitchFamily="34" charset="0"/>
              </a:rPr>
              <a:t>i</a:t>
            </a:r>
            <a:r>
              <a:rPr lang="lt-LT" sz="1600" dirty="0" smtClean="0">
                <a:cs typeface="Arial" panose="020B0604020202020204" pitchFamily="34" charset="0"/>
              </a:rPr>
              <a:t>š suaugusiųjų švietimo politikos siekių – stiprinti suaugusiųjų švietimą savivaldybėse. Savivaldybėse priimami sprendimai dėl suaugusiųjų švietimo finansavimo, administravimo, veiklų krypčių turi būti paremti duomenimis, strateginiais dokumentais. Siekiama ieškoti efektyviausių praktikų ir intervencijų. Projekto kontekste bus siekiama įvertinti suaugusiųjų švietimo veiklų planavimo, finansavimo, priemonių efektyvumą, per </a:t>
            </a:r>
            <a:r>
              <a:rPr lang="lt-LT" sz="1600" dirty="0" smtClean="0">
                <a:solidFill>
                  <a:srgbClr val="FF0000"/>
                </a:solidFill>
                <a:cs typeface="Arial" panose="020B0604020202020204" pitchFamily="34" charset="0"/>
              </a:rPr>
              <a:t>atliekamą suaugu</a:t>
            </a:r>
            <a:r>
              <a:rPr lang="en-GB" sz="1600" dirty="0">
                <a:solidFill>
                  <a:srgbClr val="FF0000"/>
                </a:solidFill>
                <a:cs typeface="Arial" panose="020B0604020202020204" pitchFamily="34" charset="0"/>
              </a:rPr>
              <a:t>s</a:t>
            </a:r>
            <a:r>
              <a:rPr lang="lt-LT" sz="1600" dirty="0">
                <a:solidFill>
                  <a:srgbClr val="FF0000"/>
                </a:solidFill>
                <a:cs typeface="Arial" panose="020B0604020202020204" pitchFamily="34" charset="0"/>
              </a:rPr>
              <a:t>iųjų švietimo būklė</a:t>
            </a:r>
            <a:r>
              <a:rPr lang="en-GB" sz="1600" dirty="0">
                <a:solidFill>
                  <a:srgbClr val="FF0000"/>
                </a:solidFill>
                <a:cs typeface="Arial" panose="020B0604020202020204" pitchFamily="34" charset="0"/>
              </a:rPr>
              <a:t>s</a:t>
            </a:r>
            <a:r>
              <a:rPr lang="lt-LT" sz="1600" dirty="0">
                <a:solidFill>
                  <a:srgbClr val="FF0000"/>
                </a:solidFill>
                <a:cs typeface="Arial" panose="020B0604020202020204" pitchFamily="34" charset="0"/>
              </a:rPr>
              <a:t> </a:t>
            </a:r>
            <a:r>
              <a:rPr lang="lt-LT" sz="1600" dirty="0" smtClean="0">
                <a:solidFill>
                  <a:srgbClr val="FF0000"/>
                </a:solidFill>
                <a:cs typeface="Arial" panose="020B0604020202020204" pitchFamily="34" charset="0"/>
              </a:rPr>
              <a:t>tyrimą </a:t>
            </a:r>
            <a:r>
              <a:rPr lang="lt-LT" sz="1600" dirty="0">
                <a:solidFill>
                  <a:srgbClr val="FF0000"/>
                </a:solidFill>
                <a:cs typeface="Arial" panose="020B0604020202020204" pitchFamily="34" charset="0"/>
              </a:rPr>
              <a:t>šešiose </a:t>
            </a:r>
            <a:r>
              <a:rPr lang="lt-LT" sz="1600" dirty="0" smtClean="0">
                <a:solidFill>
                  <a:srgbClr val="FF0000"/>
                </a:solidFill>
                <a:cs typeface="Arial" panose="020B0604020202020204" pitchFamily="34" charset="0"/>
              </a:rPr>
              <a:t>savivaldybėse</a:t>
            </a:r>
            <a:r>
              <a:rPr lang="lt-LT" sz="1600" dirty="0" smtClean="0">
                <a:cs typeface="Arial" panose="020B0604020202020204" pitchFamily="34" charset="0"/>
              </a:rPr>
              <a:t>. Tyrimo pabaigoje bus </a:t>
            </a:r>
            <a:r>
              <a:rPr lang="lt-LT" sz="1600" dirty="0" err="1" smtClean="0">
                <a:cs typeface="Arial" panose="020B0604020202020204" pitchFamily="34" charset="0"/>
              </a:rPr>
              <a:t>pateikamos</a:t>
            </a:r>
            <a:r>
              <a:rPr lang="lt-LT" sz="1600" dirty="0" smtClean="0">
                <a:cs typeface="Arial" panose="020B0604020202020204" pitchFamily="34" charset="0"/>
              </a:rPr>
              <a:t> </a:t>
            </a:r>
            <a:r>
              <a:rPr lang="lt-LT" sz="1600" dirty="0" smtClean="0">
                <a:cs typeface="Arial" panose="020B0604020202020204" pitchFamily="34" charset="0"/>
              </a:rPr>
              <a:t>rekomendacijos, kurios galėtų būti atspirties taškas rengiant strateginius dokumentus ir planuojant suaugusiųjų švietimo veiklas savivaldybėje. </a:t>
            </a:r>
            <a:r>
              <a:rPr lang="lt-LT" sz="1600" dirty="0">
                <a:cs typeface="Arial" panose="020B0604020202020204" pitchFamily="34" charset="0"/>
              </a:rPr>
              <a:t>Perkama paslauga viešojo pirkimo </a:t>
            </a:r>
            <a:r>
              <a:rPr lang="lt-LT" sz="1600" dirty="0" smtClean="0">
                <a:cs typeface="Arial" panose="020B0604020202020204" pitchFamily="34" charset="0"/>
              </a:rPr>
              <a:t>būdu</a:t>
            </a:r>
            <a:r>
              <a:rPr lang="lt-LT" sz="1600" dirty="0">
                <a:cs typeface="Arial" panose="020B0604020202020204" pitchFamily="34" charset="0"/>
              </a:rPr>
              <a:t> </a:t>
            </a:r>
            <a:r>
              <a:rPr lang="lt-LT" sz="1600" dirty="0" smtClean="0">
                <a:cs typeface="Arial" panose="020B0604020202020204" pitchFamily="34" charset="0"/>
              </a:rPr>
              <a:t>– šiuo metu vyksta viešoji konsultacija techninei specifikacijai parengti. </a:t>
            </a:r>
          </a:p>
          <a:p>
            <a:pPr marL="285750" indent="-285750">
              <a:buFont typeface="Arial" panose="020B0604020202020204" pitchFamily="34" charset="0"/>
              <a:buChar char="•"/>
            </a:pPr>
            <a:endParaRPr lang="lt-LT" sz="1600" dirty="0" smtClean="0">
              <a:cs typeface="Arial" panose="020B0604020202020204" pitchFamily="34" charset="0"/>
            </a:endParaRPr>
          </a:p>
          <a:p>
            <a:pPr marL="285750" indent="-285750">
              <a:buFont typeface="Arial" panose="020B0604020202020204" pitchFamily="34" charset="0"/>
              <a:buChar char="•"/>
            </a:pPr>
            <a:r>
              <a:rPr lang="lt-LT" sz="1600" dirty="0">
                <a:cs typeface="Arial" panose="020B0604020202020204" pitchFamily="34" charset="0"/>
              </a:rPr>
              <a:t>T</a:t>
            </a:r>
            <a:r>
              <a:rPr lang="en-US" sz="1600" dirty="0" smtClean="0">
                <a:cs typeface="Arial" panose="020B0604020202020204" pitchFamily="34" charset="0"/>
              </a:rPr>
              <a:t>1.4. </a:t>
            </a:r>
            <a:r>
              <a:rPr lang="lt-LT" sz="1600" dirty="0"/>
              <a:t>Vienas iš projekto tikslų, </a:t>
            </a:r>
            <a:r>
              <a:rPr lang="lt-LT" sz="1600" dirty="0" err="1"/>
              <a:t>tinkląveikos</a:t>
            </a:r>
            <a:r>
              <a:rPr lang="lt-LT" sz="1600" dirty="0"/>
              <a:t> formatu burti grupes, atstovus, organizacijas, dirbančias su suaugusiais asmenimis (pvz. savivaldos suaugusiųjų švietimo koordinatoriai, užimtumo paslaugų teikėjai suaugusiems, švietimo įstaigos, NVO atstovai, verslo atstovai ir kt.).</a:t>
            </a:r>
            <a:r>
              <a:rPr lang="lt-LT" sz="1600" dirty="0" smtClean="0">
                <a:cs typeface="Arial" panose="020B0604020202020204" pitchFamily="34" charset="0"/>
              </a:rPr>
              <a:t> </a:t>
            </a:r>
            <a:r>
              <a:rPr lang="lt-LT" sz="1600" dirty="0" smtClean="0">
                <a:solidFill>
                  <a:srgbClr val="FF0000"/>
                </a:solidFill>
                <a:cs typeface="Arial" panose="020B0604020202020204" pitchFamily="34" charset="0"/>
              </a:rPr>
              <a:t>Bendradarbiaujant </a:t>
            </a:r>
            <a:r>
              <a:rPr lang="lt-LT" sz="1600" dirty="0">
                <a:solidFill>
                  <a:srgbClr val="FF0000"/>
                </a:solidFill>
                <a:cs typeface="Arial" panose="020B0604020202020204" pitchFamily="34" charset="0"/>
              </a:rPr>
              <a:t>su savivaldybėse suburtų suaugusiųjų švietimo tinklų grupėmis </a:t>
            </a:r>
            <a:r>
              <a:rPr lang="lt-LT" sz="1600" dirty="0" smtClean="0">
                <a:solidFill>
                  <a:srgbClr val="FF0000"/>
                </a:solidFill>
                <a:cs typeface="Arial" panose="020B0604020202020204" pitchFamily="34" charset="0"/>
              </a:rPr>
              <a:t>bus ruošiamos rekomendacijos, kaip </a:t>
            </a:r>
            <a:r>
              <a:rPr lang="lt-LT" sz="1600" dirty="0">
                <a:solidFill>
                  <a:srgbClr val="FF0000"/>
                </a:solidFill>
                <a:cs typeface="Arial" panose="020B0604020202020204" pitchFamily="34" charset="0"/>
              </a:rPr>
              <a:t>aktyviau </a:t>
            </a:r>
            <a:r>
              <a:rPr lang="lt-LT" sz="1600" dirty="0" smtClean="0">
                <a:solidFill>
                  <a:srgbClr val="FF0000"/>
                </a:solidFill>
              </a:rPr>
              <a:t>įtraukti </a:t>
            </a:r>
            <a:r>
              <a:rPr lang="lt-LT" sz="1600" dirty="0">
                <a:solidFill>
                  <a:srgbClr val="FF0000"/>
                </a:solidFill>
              </a:rPr>
              <a:t>žemos kvalifikacijos ir žemas pajamas turinčių asmenų grupes į suaugusiųjų </a:t>
            </a:r>
            <a:r>
              <a:rPr lang="lt-LT" sz="1600" dirty="0" smtClean="0">
                <a:solidFill>
                  <a:srgbClr val="FF0000"/>
                </a:solidFill>
              </a:rPr>
              <a:t>švietimą</a:t>
            </a:r>
            <a:r>
              <a:rPr lang="lt-LT" sz="1600" dirty="0" smtClean="0">
                <a:solidFill>
                  <a:srgbClr val="FF0000"/>
                </a:solidFill>
                <a:cs typeface="Arial" panose="020B0604020202020204" pitchFamily="34" charset="0"/>
              </a:rPr>
              <a:t>. Savivaldybių tyrimo rengėjas</a:t>
            </a:r>
            <a:r>
              <a:rPr lang="lt-LT" sz="1600" dirty="0">
                <a:solidFill>
                  <a:srgbClr val="FF0000"/>
                </a:solidFill>
                <a:cs typeface="Arial" panose="020B0604020202020204" pitchFamily="34" charset="0"/>
              </a:rPr>
              <a:t> </a:t>
            </a:r>
            <a:r>
              <a:rPr lang="lt-LT" sz="1600" dirty="0" err="1" smtClean="0">
                <a:solidFill>
                  <a:srgbClr val="FF0000"/>
                </a:solidFill>
                <a:cs typeface="Arial" panose="020B0604020202020204" pitchFamily="34" charset="0"/>
              </a:rPr>
              <a:t>fasilituoja</a:t>
            </a:r>
            <a:r>
              <a:rPr lang="lt-LT" sz="1600" dirty="0" smtClean="0">
                <a:solidFill>
                  <a:srgbClr val="FF0000"/>
                </a:solidFill>
                <a:cs typeface="Arial" panose="020B0604020202020204" pitchFamily="34" charset="0"/>
              </a:rPr>
              <a:t> grupių veiklas ir remiantis pasiūlymais rengia rekomendacijas.</a:t>
            </a:r>
          </a:p>
          <a:p>
            <a:pPr marL="285750" indent="-285750">
              <a:buFont typeface="Arial" panose="020B0604020202020204" pitchFamily="34" charset="0"/>
              <a:buChar char="•"/>
            </a:pPr>
            <a:endParaRPr lang="lt-LT" sz="1600" dirty="0">
              <a:cs typeface="Arial" panose="020B0604020202020204" pitchFamily="34" charset="0"/>
            </a:endParaRPr>
          </a:p>
          <a:p>
            <a:pPr marL="285750" indent="-285750">
              <a:buFont typeface="Arial" panose="020B0604020202020204" pitchFamily="34" charset="0"/>
              <a:buChar char="•"/>
            </a:pPr>
            <a:r>
              <a:rPr lang="lt-LT" sz="1600" dirty="0">
                <a:cs typeface="Arial" panose="020B0604020202020204" pitchFamily="34" charset="0"/>
              </a:rPr>
              <a:t>T</a:t>
            </a:r>
            <a:r>
              <a:rPr lang="en-US" sz="1600" dirty="0" smtClean="0">
                <a:cs typeface="Arial" panose="020B0604020202020204" pitchFamily="34" charset="0"/>
              </a:rPr>
              <a:t>1.5. 3 </a:t>
            </a:r>
            <a:r>
              <a:rPr lang="lt-LT" sz="1600" dirty="0">
                <a:solidFill>
                  <a:srgbClr val="FF0000"/>
                </a:solidFill>
                <a:cs typeface="Arial" panose="020B0604020202020204" pitchFamily="34" charset="0"/>
              </a:rPr>
              <a:t>Mokymai</a:t>
            </a:r>
            <a:r>
              <a:rPr lang="en-US" sz="1600" dirty="0">
                <a:solidFill>
                  <a:srgbClr val="FF0000"/>
                </a:solidFill>
                <a:cs typeface="Arial" panose="020B0604020202020204" pitchFamily="34" charset="0"/>
              </a:rPr>
              <a:t>/</a:t>
            </a:r>
            <a:r>
              <a:rPr lang="lt-LT" sz="1600" dirty="0">
                <a:solidFill>
                  <a:srgbClr val="FF0000"/>
                </a:solidFill>
                <a:cs typeface="Arial" panose="020B0604020202020204" pitchFamily="34" charset="0"/>
              </a:rPr>
              <a:t>seminarai suaugusiųjų švietimo koordinatoriams ir suburtoms </a:t>
            </a:r>
            <a:r>
              <a:rPr lang="lt-LT" sz="1600" dirty="0" smtClean="0">
                <a:solidFill>
                  <a:srgbClr val="FF0000"/>
                </a:solidFill>
                <a:cs typeface="Arial" panose="020B0604020202020204" pitchFamily="34" charset="0"/>
              </a:rPr>
              <a:t>grupėms (</a:t>
            </a:r>
            <a:r>
              <a:rPr lang="lt-LT" sz="1600" dirty="0" smtClean="0">
                <a:solidFill>
                  <a:srgbClr val="FF0000"/>
                </a:solidFill>
                <a:cs typeface="Arial" panose="020B0604020202020204" pitchFamily="34" charset="0"/>
              </a:rPr>
              <a:t>gyvai </a:t>
            </a:r>
            <a:r>
              <a:rPr lang="lt-LT" sz="1600" dirty="0" smtClean="0">
                <a:solidFill>
                  <a:srgbClr val="FF0000"/>
                </a:solidFill>
                <a:cs typeface="Arial" panose="020B0604020202020204" pitchFamily="34" charset="0"/>
              </a:rPr>
              <a:t>arba </a:t>
            </a:r>
            <a:r>
              <a:rPr lang="lt-LT" sz="1600" dirty="0" err="1" smtClean="0">
                <a:solidFill>
                  <a:srgbClr val="FF0000"/>
                </a:solidFill>
                <a:cs typeface="Arial" panose="020B0604020202020204" pitchFamily="34" charset="0"/>
              </a:rPr>
              <a:t>online</a:t>
            </a:r>
            <a:r>
              <a:rPr lang="lt-LT" sz="1600" dirty="0" smtClean="0">
                <a:solidFill>
                  <a:srgbClr val="FF0000"/>
                </a:solidFill>
                <a:cs typeface="Arial" panose="020B0604020202020204" pitchFamily="34" charset="0"/>
              </a:rPr>
              <a:t>). </a:t>
            </a:r>
            <a:r>
              <a:rPr lang="lt-LT" sz="1600" dirty="0" smtClean="0">
                <a:cs typeface="Arial" panose="020B0604020202020204" pitchFamily="34" charset="0"/>
              </a:rPr>
              <a:t>Organizuoja tyrimo rengėjas.</a:t>
            </a:r>
            <a:endParaRPr lang="en-LT" sz="1600" dirty="0">
              <a:cs typeface="Arial" panose="020B0604020202020204" pitchFamily="34" charset="0"/>
            </a:endParaRPr>
          </a:p>
          <a:p>
            <a:pPr marL="285750" indent="-285750">
              <a:buFont typeface="Arial" panose="020B0604020202020204" pitchFamily="34" charset="0"/>
              <a:buChar char="•"/>
            </a:pPr>
            <a:endParaRPr lang="lt-L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t-LT" sz="1600" dirty="0">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4027157" y="199113"/>
            <a:ext cx="4027782" cy="478981"/>
          </a:xfrm>
        </p:spPr>
        <p:txBody>
          <a:bodyPr>
            <a:normAutofit fontScale="90000"/>
          </a:bodyPr>
          <a:lstStyle/>
          <a:p>
            <a:r>
              <a:rPr lang="en-US" b="1" dirty="0"/>
              <a:t>1. </a:t>
            </a:r>
            <a:r>
              <a:rPr lang="lt-LT" b="1" dirty="0"/>
              <a:t>Koordinavimo veikla</a:t>
            </a:r>
            <a:endParaRPr lang="en-GB" b="1" dirty="0"/>
          </a:p>
        </p:txBody>
      </p:sp>
    </p:spTree>
    <p:extLst>
      <p:ext uri="{BB962C8B-B14F-4D97-AF65-F5344CB8AC3E}">
        <p14:creationId xmlns:p14="http://schemas.microsoft.com/office/powerpoint/2010/main" val="27562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EA4E23-7ADE-6E42-B347-0356C1646F94}"/>
              </a:ext>
            </a:extLst>
          </p:cNvPr>
          <p:cNvSpPr txBox="1"/>
          <p:nvPr/>
        </p:nvSpPr>
        <p:spPr>
          <a:xfrm>
            <a:off x="480555" y="2085773"/>
            <a:ext cx="11406645" cy="3416320"/>
          </a:xfrm>
          <a:prstGeom prst="rect">
            <a:avLst/>
          </a:prstGeom>
          <a:noFill/>
        </p:spPr>
        <p:txBody>
          <a:bodyPr wrap="square" rtlCol="0" anchor="t">
            <a:spAutoFit/>
          </a:bodyPr>
          <a:lstStyle/>
          <a:p>
            <a:r>
              <a:rPr lang="lt-LT" sz="1600" dirty="0" smtClean="0"/>
              <a:t>D1.1 </a:t>
            </a:r>
            <a:r>
              <a:rPr lang="en-US" sz="1600" dirty="0" smtClean="0"/>
              <a:t>2</a:t>
            </a:r>
            <a:r>
              <a:rPr lang="lt-LT" sz="1600" dirty="0" smtClean="0"/>
              <a:t> </a:t>
            </a:r>
            <a:r>
              <a:rPr lang="lt-LT" sz="1600" dirty="0">
                <a:cs typeface="Arial" panose="020B0604020202020204" pitchFamily="34" charset="0"/>
              </a:rPr>
              <a:t>susitikimai su suaugusiųjų švietimo </a:t>
            </a:r>
            <a:r>
              <a:rPr lang="lt-LT" sz="1600" dirty="0" smtClean="0">
                <a:cs typeface="Arial" panose="020B0604020202020204" pitchFamily="34" charset="0"/>
              </a:rPr>
              <a:t>taryba</a:t>
            </a:r>
            <a:endParaRPr lang="en-US" sz="1600" dirty="0" smtClean="0">
              <a:cs typeface="Arial" panose="020B0604020202020204" pitchFamily="34" charset="0"/>
            </a:endParaRPr>
          </a:p>
          <a:p>
            <a:endParaRPr lang="lt-LT" sz="1600" dirty="0" smtClean="0">
              <a:cs typeface="Arial" panose="020B0604020202020204" pitchFamily="34" charset="0"/>
            </a:endParaRPr>
          </a:p>
          <a:p>
            <a:r>
              <a:rPr lang="lt-LT" sz="1600" dirty="0" smtClean="0"/>
              <a:t>D1.2 </a:t>
            </a:r>
            <a:r>
              <a:rPr lang="lt-LT" sz="1600" dirty="0">
                <a:cs typeface="Arial" panose="020B0604020202020204" pitchFamily="34" charset="0"/>
              </a:rPr>
              <a:t>Geriau</a:t>
            </a:r>
            <a:r>
              <a:rPr lang="en-GB" sz="1600" dirty="0">
                <a:cs typeface="Arial" panose="020B0604020202020204" pitchFamily="34" charset="0"/>
              </a:rPr>
              <a:t>s</a:t>
            </a:r>
            <a:r>
              <a:rPr lang="lt-LT" sz="1600" dirty="0" err="1">
                <a:cs typeface="Arial" panose="020B0604020202020204" pitchFamily="34" charset="0"/>
              </a:rPr>
              <a:t>ių</a:t>
            </a:r>
            <a:r>
              <a:rPr lang="lt-LT" sz="1600" dirty="0">
                <a:cs typeface="Arial" panose="020B0604020202020204" pitchFamily="34" charset="0"/>
              </a:rPr>
              <a:t> </a:t>
            </a:r>
            <a:r>
              <a:rPr lang="lt-LT" sz="1600" dirty="0" err="1">
                <a:cs typeface="Arial" panose="020B0604020202020204" pitchFamily="34" charset="0"/>
              </a:rPr>
              <a:t>ank</a:t>
            </a:r>
            <a:r>
              <a:rPr lang="en-GB" sz="1600" dirty="0">
                <a:cs typeface="Arial" panose="020B0604020202020204" pitchFamily="34" charset="0"/>
              </a:rPr>
              <a:t>s</a:t>
            </a:r>
            <a:r>
              <a:rPr lang="lt-LT" sz="1600" dirty="0">
                <a:cs typeface="Arial" panose="020B0604020202020204" pitchFamily="34" charset="0"/>
              </a:rPr>
              <a:t>te</a:t>
            </a:r>
            <a:r>
              <a:rPr lang="en-GB" sz="1600" dirty="0">
                <a:cs typeface="Arial" panose="020B0604020202020204" pitchFamily="34" charset="0"/>
              </a:rPr>
              <a:t>s</a:t>
            </a:r>
            <a:r>
              <a:rPr lang="lt-LT" sz="1600" dirty="0" err="1">
                <a:cs typeface="Arial" panose="020B0604020202020204" pitchFamily="34" charset="0"/>
              </a:rPr>
              <a:t>nių</a:t>
            </a:r>
            <a:r>
              <a:rPr lang="lt-LT" sz="1600" dirty="0">
                <a:cs typeface="Arial" panose="020B0604020202020204" pitchFamily="34" charset="0"/>
              </a:rPr>
              <a:t> projektų praktikų ir inovacijų </a:t>
            </a:r>
            <a:r>
              <a:rPr lang="lt-LT" sz="1600" dirty="0">
                <a:solidFill>
                  <a:srgbClr val="FF0000"/>
                </a:solidFill>
                <a:cs typeface="Arial" panose="020B0604020202020204" pitchFamily="34" charset="0"/>
              </a:rPr>
              <a:t>apžvalga</a:t>
            </a:r>
            <a:r>
              <a:rPr lang="lt-LT" sz="1600" dirty="0">
                <a:cs typeface="Arial" panose="020B0604020202020204" pitchFamily="34" charset="0"/>
              </a:rPr>
              <a:t> ir </a:t>
            </a:r>
            <a:r>
              <a:rPr lang="lt-LT" sz="1600" dirty="0">
                <a:solidFill>
                  <a:srgbClr val="FF0000"/>
                </a:solidFill>
                <a:cs typeface="Arial" panose="020B0604020202020204" pitchFamily="34" charset="0"/>
              </a:rPr>
              <a:t>pa</a:t>
            </a:r>
            <a:r>
              <a:rPr lang="en-GB" sz="1600" dirty="0">
                <a:solidFill>
                  <a:srgbClr val="FF0000"/>
                </a:solidFill>
                <a:cs typeface="Arial" panose="020B0604020202020204" pitchFamily="34" charset="0"/>
              </a:rPr>
              <a:t>s</a:t>
            </a:r>
            <a:r>
              <a:rPr lang="lt-LT" sz="1600" dirty="0" err="1">
                <a:solidFill>
                  <a:srgbClr val="FF0000"/>
                </a:solidFill>
                <a:cs typeface="Arial" panose="020B0604020202020204" pitchFamily="34" charset="0"/>
              </a:rPr>
              <a:t>iūlymai</a:t>
            </a:r>
            <a:r>
              <a:rPr lang="lt-LT" sz="1600" dirty="0">
                <a:solidFill>
                  <a:srgbClr val="FF0000"/>
                </a:solidFill>
                <a:cs typeface="Arial" panose="020B0604020202020204" pitchFamily="34" charset="0"/>
              </a:rPr>
              <a:t> </a:t>
            </a:r>
            <a:r>
              <a:rPr lang="en-GB" sz="1600" dirty="0">
                <a:solidFill>
                  <a:srgbClr val="FF0000"/>
                </a:solidFill>
                <a:cs typeface="Arial" panose="020B0604020202020204" pitchFamily="34" charset="0"/>
              </a:rPr>
              <a:t>s</a:t>
            </a:r>
            <a:r>
              <a:rPr lang="lt-LT" sz="1600" dirty="0" err="1" smtClean="0">
                <a:solidFill>
                  <a:srgbClr val="FF0000"/>
                </a:solidFill>
                <a:cs typeface="Arial" panose="020B0604020202020204" pitchFamily="34" charset="0"/>
              </a:rPr>
              <a:t>avivaldybėms</a:t>
            </a:r>
            <a:r>
              <a:rPr lang="lt-LT" sz="1600" dirty="0" smtClean="0">
                <a:solidFill>
                  <a:srgbClr val="FF0000"/>
                </a:solidFill>
                <a:cs typeface="Arial" panose="020B0604020202020204" pitchFamily="34" charset="0"/>
              </a:rPr>
              <a:t> </a:t>
            </a:r>
            <a:r>
              <a:rPr lang="lt-LT" sz="1600" dirty="0" smtClean="0">
                <a:cs typeface="Arial" panose="020B0604020202020204" pitchFamily="34" charset="0"/>
              </a:rPr>
              <a:t>– iki </a:t>
            </a:r>
            <a:r>
              <a:rPr lang="en-US" sz="1600" dirty="0" smtClean="0">
                <a:cs typeface="Arial" panose="020B0604020202020204" pitchFamily="34" charset="0"/>
              </a:rPr>
              <a:t>20 </a:t>
            </a:r>
            <a:r>
              <a:rPr lang="en-US" sz="1600" dirty="0" err="1" smtClean="0">
                <a:cs typeface="Arial" panose="020B0604020202020204" pitchFamily="34" charset="0"/>
              </a:rPr>
              <a:t>psl</a:t>
            </a:r>
            <a:r>
              <a:rPr lang="en-US" sz="1600" dirty="0" smtClean="0">
                <a:cs typeface="Arial" panose="020B0604020202020204" pitchFamily="34" charset="0"/>
              </a:rPr>
              <a:t>, LT </a:t>
            </a:r>
            <a:r>
              <a:rPr lang="en-US" sz="1600" dirty="0" err="1" smtClean="0">
                <a:cs typeface="Arial" panose="020B0604020202020204" pitchFamily="34" charset="0"/>
              </a:rPr>
              <a:t>kalba</a:t>
            </a:r>
            <a:r>
              <a:rPr lang="en-US" sz="1600" dirty="0" smtClean="0">
                <a:cs typeface="Arial" panose="020B0604020202020204" pitchFamily="34" charset="0"/>
              </a:rPr>
              <a:t>, </a:t>
            </a:r>
            <a:r>
              <a:rPr lang="en-US" sz="1600" dirty="0" err="1" smtClean="0">
                <a:cs typeface="Arial" panose="020B0604020202020204" pitchFamily="34" charset="0"/>
              </a:rPr>
              <a:t>elektroniniu</a:t>
            </a:r>
            <a:r>
              <a:rPr lang="en-US" sz="1600" dirty="0" smtClean="0">
                <a:cs typeface="Arial" panose="020B0604020202020204" pitchFamily="34" charset="0"/>
              </a:rPr>
              <a:t> </a:t>
            </a:r>
            <a:r>
              <a:rPr lang="en-US" sz="1600" dirty="0" err="1" smtClean="0">
                <a:cs typeface="Arial" panose="020B0604020202020204" pitchFamily="34" charset="0"/>
              </a:rPr>
              <a:t>formatu</a:t>
            </a:r>
            <a:r>
              <a:rPr lang="en-US" sz="1600" dirty="0" smtClean="0"/>
              <a:t> </a:t>
            </a:r>
            <a:r>
              <a:rPr lang="lt-LT" sz="1600" dirty="0" smtClean="0"/>
              <a:t> </a:t>
            </a:r>
            <a:endParaRPr lang="en-US" sz="1600" dirty="0" smtClean="0"/>
          </a:p>
          <a:p>
            <a:endParaRPr lang="en-US" sz="1600" dirty="0">
              <a:cs typeface="Arial" panose="020B0604020202020204" pitchFamily="34" charset="0"/>
            </a:endParaRPr>
          </a:p>
          <a:p>
            <a:r>
              <a:rPr lang="lt-LT" sz="1600" dirty="0" smtClean="0"/>
              <a:t>D1.3</a:t>
            </a:r>
            <a:r>
              <a:rPr lang="en-US" sz="1600" dirty="0" smtClean="0"/>
              <a:t> </a:t>
            </a:r>
            <a:r>
              <a:rPr lang="en-US" sz="1600" dirty="0" err="1" smtClean="0"/>
              <a:t>Savivaldybi</a:t>
            </a:r>
            <a:r>
              <a:rPr lang="lt-LT" sz="1600" dirty="0" smtClean="0"/>
              <a:t>ų suaugusiųjų švietimo būklės </a:t>
            </a:r>
            <a:r>
              <a:rPr lang="lt-LT" sz="1600" dirty="0" smtClean="0">
                <a:solidFill>
                  <a:srgbClr val="FF0000"/>
                </a:solidFill>
              </a:rPr>
              <a:t>tyrimas (iki Vasario mėn.) </a:t>
            </a:r>
            <a:r>
              <a:rPr lang="lt-LT" sz="1600" dirty="0" smtClean="0"/>
              <a:t>– iki </a:t>
            </a:r>
            <a:r>
              <a:rPr lang="en-US" sz="1600" dirty="0" smtClean="0"/>
              <a:t>100 </a:t>
            </a:r>
            <a:r>
              <a:rPr lang="lt-LT" sz="1600" dirty="0" err="1" smtClean="0"/>
              <a:t>psl</a:t>
            </a:r>
            <a:r>
              <a:rPr lang="lt-LT" sz="1600" dirty="0" smtClean="0"/>
              <a:t>, LT kalba, visoms šešioms savivaldybėms, </a:t>
            </a:r>
            <a:r>
              <a:rPr lang="en-US" sz="1600" dirty="0" err="1">
                <a:cs typeface="Arial" panose="020B0604020202020204" pitchFamily="34" charset="0"/>
              </a:rPr>
              <a:t>elektroniniu</a:t>
            </a:r>
            <a:r>
              <a:rPr lang="en-US" sz="1600" dirty="0">
                <a:cs typeface="Arial" panose="020B0604020202020204" pitchFamily="34" charset="0"/>
              </a:rPr>
              <a:t> </a:t>
            </a:r>
            <a:r>
              <a:rPr lang="en-US" sz="1600" dirty="0" err="1">
                <a:cs typeface="Arial" panose="020B0604020202020204" pitchFamily="34" charset="0"/>
              </a:rPr>
              <a:t>formatu</a:t>
            </a:r>
            <a:r>
              <a:rPr lang="en-US" sz="1600" dirty="0"/>
              <a:t> </a:t>
            </a:r>
            <a:r>
              <a:rPr lang="lt-LT" sz="1600" dirty="0"/>
              <a:t> </a:t>
            </a:r>
            <a:endParaRPr lang="en-US" sz="1600" dirty="0"/>
          </a:p>
          <a:p>
            <a:endParaRPr lang="lt-LT" sz="1600" dirty="0" smtClean="0">
              <a:cs typeface="Arial" panose="020B0604020202020204" pitchFamily="34" charset="0"/>
            </a:endParaRPr>
          </a:p>
          <a:p>
            <a:r>
              <a:rPr lang="lt-LT" sz="1600" dirty="0" smtClean="0"/>
              <a:t>D1.4 </a:t>
            </a:r>
            <a:r>
              <a:rPr lang="lt-LT" sz="1600" dirty="0" smtClean="0">
                <a:solidFill>
                  <a:srgbClr val="FF0000"/>
                </a:solidFill>
                <a:cs typeface="Arial" panose="020B0604020202020204" pitchFamily="34" charset="0"/>
              </a:rPr>
              <a:t>Rekomendacijos</a:t>
            </a:r>
            <a:r>
              <a:rPr lang="lt-LT" sz="1600" dirty="0">
                <a:cs typeface="Arial" panose="020B0604020202020204" pitchFamily="34" charset="0"/>
              </a:rPr>
              <a:t>, kaip aktyviau </a:t>
            </a:r>
            <a:r>
              <a:rPr lang="lt-LT" sz="1600" dirty="0"/>
              <a:t>įtraukti žemos kvalifikacijos ir žemas pajamas turinčių asmenų grupes į suaugusiųjų </a:t>
            </a:r>
            <a:r>
              <a:rPr lang="lt-LT" sz="1600" dirty="0" smtClean="0"/>
              <a:t>švietimą, (</a:t>
            </a:r>
            <a:r>
              <a:rPr lang="lt-LT" sz="1600" dirty="0" smtClean="0">
                <a:solidFill>
                  <a:srgbClr val="FF0000"/>
                </a:solidFill>
              </a:rPr>
              <a:t>iki Kovo </a:t>
            </a:r>
            <a:r>
              <a:rPr lang="lt-LT" sz="1600" dirty="0" err="1" smtClean="0">
                <a:solidFill>
                  <a:srgbClr val="FF0000"/>
                </a:solidFill>
              </a:rPr>
              <a:t>mėn</a:t>
            </a:r>
            <a:r>
              <a:rPr lang="lt-LT" sz="1600" dirty="0" smtClean="0"/>
              <a:t>), - iki </a:t>
            </a:r>
            <a:r>
              <a:rPr lang="en-US" sz="1600" dirty="0" smtClean="0"/>
              <a:t>30 </a:t>
            </a:r>
            <a:r>
              <a:rPr lang="en-US" sz="1600" dirty="0" err="1" smtClean="0"/>
              <a:t>psl</a:t>
            </a:r>
            <a:r>
              <a:rPr lang="en-US" sz="1600" dirty="0" smtClean="0"/>
              <a:t>, LT </a:t>
            </a:r>
            <a:r>
              <a:rPr lang="lt-LT" sz="1600" dirty="0"/>
              <a:t>kalba, visoms šešioms </a:t>
            </a:r>
            <a:r>
              <a:rPr lang="lt-LT" sz="1600" dirty="0" smtClean="0"/>
              <a:t>savivaldybėms (</a:t>
            </a:r>
            <a:r>
              <a:rPr lang="lt-LT" sz="1600" dirty="0" smtClean="0">
                <a:solidFill>
                  <a:srgbClr val="FF0000"/>
                </a:solidFill>
              </a:rPr>
              <a:t>iki </a:t>
            </a:r>
            <a:r>
              <a:rPr lang="en-US" sz="1600" dirty="0" smtClean="0">
                <a:solidFill>
                  <a:srgbClr val="FF0000"/>
                </a:solidFill>
              </a:rPr>
              <a:t>5 </a:t>
            </a:r>
            <a:r>
              <a:rPr lang="en-US" sz="1600" dirty="0" err="1" smtClean="0">
                <a:solidFill>
                  <a:srgbClr val="FF0000"/>
                </a:solidFill>
              </a:rPr>
              <a:t>psl</a:t>
            </a:r>
            <a:r>
              <a:rPr lang="en-US" sz="1600" dirty="0" smtClean="0">
                <a:solidFill>
                  <a:srgbClr val="FF0000"/>
                </a:solidFill>
              </a:rPr>
              <a:t> 1 </a:t>
            </a:r>
            <a:r>
              <a:rPr lang="lt-LT" sz="1600" dirty="0" smtClean="0">
                <a:solidFill>
                  <a:srgbClr val="FF0000"/>
                </a:solidFill>
              </a:rPr>
              <a:t>savivaldybei</a:t>
            </a:r>
            <a:r>
              <a:rPr lang="lt-LT" sz="1600" dirty="0" smtClean="0"/>
              <a:t>), </a:t>
            </a:r>
            <a:r>
              <a:rPr lang="en-US" sz="1600" dirty="0" err="1">
                <a:cs typeface="Arial" panose="020B0604020202020204" pitchFamily="34" charset="0"/>
              </a:rPr>
              <a:t>elektroniniu</a:t>
            </a:r>
            <a:r>
              <a:rPr lang="en-US" sz="1600" dirty="0">
                <a:cs typeface="Arial" panose="020B0604020202020204" pitchFamily="34" charset="0"/>
              </a:rPr>
              <a:t> </a:t>
            </a:r>
            <a:r>
              <a:rPr lang="en-US" sz="1600" dirty="0" err="1">
                <a:cs typeface="Arial" panose="020B0604020202020204" pitchFamily="34" charset="0"/>
              </a:rPr>
              <a:t>formatu</a:t>
            </a:r>
            <a:r>
              <a:rPr lang="en-US" sz="1600" dirty="0"/>
              <a:t> </a:t>
            </a:r>
            <a:r>
              <a:rPr lang="lt-LT" sz="1600" dirty="0"/>
              <a:t> </a:t>
            </a:r>
            <a:endParaRPr lang="en-US" sz="1600" dirty="0"/>
          </a:p>
          <a:p>
            <a:endParaRPr lang="en-US" sz="1600" dirty="0" smtClean="0">
              <a:cs typeface="Arial" panose="020B0604020202020204" pitchFamily="34" charset="0"/>
            </a:endParaRPr>
          </a:p>
          <a:p>
            <a:r>
              <a:rPr lang="lt-LT" sz="1600" dirty="0" smtClean="0"/>
              <a:t>D1.5</a:t>
            </a:r>
            <a:r>
              <a:rPr lang="en-US" sz="1600" dirty="0" smtClean="0"/>
              <a:t> </a:t>
            </a:r>
            <a:r>
              <a:rPr lang="en-US" sz="1600" dirty="0">
                <a:cs typeface="Arial" panose="020B0604020202020204" pitchFamily="34" charset="0"/>
              </a:rPr>
              <a:t>3 </a:t>
            </a:r>
            <a:r>
              <a:rPr lang="lt-LT" sz="1600" dirty="0">
                <a:solidFill>
                  <a:srgbClr val="FF0000"/>
                </a:solidFill>
                <a:cs typeface="Arial" panose="020B0604020202020204" pitchFamily="34" charset="0"/>
              </a:rPr>
              <a:t>Mokymai</a:t>
            </a:r>
            <a:r>
              <a:rPr lang="en-US" sz="1600" dirty="0">
                <a:solidFill>
                  <a:srgbClr val="FF0000"/>
                </a:solidFill>
                <a:cs typeface="Arial" panose="020B0604020202020204" pitchFamily="34" charset="0"/>
              </a:rPr>
              <a:t>/</a:t>
            </a:r>
            <a:r>
              <a:rPr lang="lt-LT" sz="1600" dirty="0">
                <a:solidFill>
                  <a:srgbClr val="FF0000"/>
                </a:solidFill>
                <a:cs typeface="Arial" panose="020B0604020202020204" pitchFamily="34" charset="0"/>
              </a:rPr>
              <a:t>seminarai </a:t>
            </a:r>
            <a:r>
              <a:rPr lang="lt-LT" sz="1600" dirty="0">
                <a:cs typeface="Arial" panose="020B0604020202020204" pitchFamily="34" charset="0"/>
              </a:rPr>
              <a:t>suaugusiųjų švietimo koordinatoriams ir suburtoms grupėms (</a:t>
            </a:r>
            <a:r>
              <a:rPr lang="lt-LT" sz="1600" dirty="0" smtClean="0">
                <a:cs typeface="Arial" panose="020B0604020202020204" pitchFamily="34" charset="0"/>
              </a:rPr>
              <a:t>gyvai </a:t>
            </a:r>
            <a:r>
              <a:rPr lang="lt-LT" sz="1600" dirty="0">
                <a:cs typeface="Arial" panose="020B0604020202020204" pitchFamily="34" charset="0"/>
              </a:rPr>
              <a:t>arba </a:t>
            </a:r>
            <a:r>
              <a:rPr lang="lt-LT" sz="1600" dirty="0" err="1">
                <a:cs typeface="Arial" panose="020B0604020202020204" pitchFamily="34" charset="0"/>
              </a:rPr>
              <a:t>online</a:t>
            </a:r>
            <a:r>
              <a:rPr lang="lt-LT" sz="1600" dirty="0" smtClean="0">
                <a:cs typeface="Arial" panose="020B0604020202020204" pitchFamily="34" charset="0"/>
              </a:rPr>
              <a:t>)</a:t>
            </a:r>
            <a:r>
              <a:rPr lang="en-US" sz="1600" dirty="0" smtClean="0">
                <a:cs typeface="Arial" panose="020B0604020202020204" pitchFamily="34" charset="0"/>
              </a:rPr>
              <a:t>, </a:t>
            </a:r>
            <a:r>
              <a:rPr lang="en-US" sz="1600" dirty="0" err="1" smtClean="0">
                <a:cs typeface="Arial" panose="020B0604020202020204" pitchFamily="34" charset="0"/>
              </a:rPr>
              <a:t>kalba</a:t>
            </a:r>
            <a:r>
              <a:rPr lang="en-US" sz="1600" dirty="0" smtClean="0">
                <a:cs typeface="Arial" panose="020B0604020202020204" pitchFamily="34" charset="0"/>
              </a:rPr>
              <a:t> LT, </a:t>
            </a:r>
            <a:r>
              <a:rPr lang="en-US" sz="1600" dirty="0" err="1" smtClean="0">
                <a:cs typeface="Arial" panose="020B0604020202020204" pitchFamily="34" charset="0"/>
              </a:rPr>
              <a:t>viso</a:t>
            </a:r>
            <a:r>
              <a:rPr lang="en-US" sz="1600" dirty="0" smtClean="0">
                <a:cs typeface="Arial" panose="020B0604020202020204" pitchFamily="34" charset="0"/>
              </a:rPr>
              <a:t> 24 </a:t>
            </a:r>
            <a:r>
              <a:rPr lang="en-US" sz="1600" dirty="0" err="1" smtClean="0">
                <a:cs typeface="Arial" panose="020B0604020202020204" pitchFamily="34" charset="0"/>
              </a:rPr>
              <a:t>val</a:t>
            </a:r>
            <a:r>
              <a:rPr lang="en-US" sz="1600" dirty="0" smtClean="0">
                <a:cs typeface="Arial" panose="020B0604020202020204" pitchFamily="34" charset="0"/>
              </a:rPr>
              <a:t> </a:t>
            </a:r>
            <a:r>
              <a:rPr lang="en-US" sz="1600" dirty="0" err="1" smtClean="0">
                <a:cs typeface="Arial" panose="020B0604020202020204" pitchFamily="34" charset="0"/>
              </a:rPr>
              <a:t>trukm</a:t>
            </a:r>
            <a:r>
              <a:rPr lang="lt-LT" sz="1600" dirty="0" smtClean="0">
                <a:cs typeface="Arial" panose="020B0604020202020204" pitchFamily="34" charset="0"/>
              </a:rPr>
              <a:t>ė</a:t>
            </a:r>
            <a:r>
              <a:rPr lang="en-US" sz="1600" dirty="0" smtClean="0">
                <a:cs typeface="Arial" panose="020B0604020202020204" pitchFamily="34" charset="0"/>
              </a:rPr>
              <a:t>, 8 </a:t>
            </a:r>
            <a:r>
              <a:rPr lang="en-US" sz="1600" dirty="0" err="1" smtClean="0">
                <a:cs typeface="Arial" panose="020B0604020202020204" pitchFamily="34" charset="0"/>
              </a:rPr>
              <a:t>val</a:t>
            </a:r>
            <a:r>
              <a:rPr lang="en-US" sz="1600" dirty="0" smtClean="0">
                <a:cs typeface="Arial" panose="020B0604020202020204" pitchFamily="34" charset="0"/>
              </a:rPr>
              <a:t> 1 </a:t>
            </a:r>
            <a:r>
              <a:rPr lang="en-US" sz="1600" dirty="0" err="1" smtClean="0">
                <a:cs typeface="Arial" panose="020B0604020202020204" pitchFamily="34" charset="0"/>
              </a:rPr>
              <a:t>renginiui</a:t>
            </a:r>
            <a:r>
              <a:rPr lang="en-US" sz="1600" dirty="0" smtClean="0">
                <a:cs typeface="Arial" panose="020B0604020202020204" pitchFamily="34" charset="0"/>
              </a:rPr>
              <a:t> </a:t>
            </a:r>
            <a:r>
              <a:rPr lang="lt-LT" sz="1600" dirty="0" smtClean="0">
                <a:cs typeface="Arial" panose="020B0604020202020204" pitchFamily="34" charset="0"/>
              </a:rPr>
              <a:t>(dienos renginys). Bent </a:t>
            </a:r>
            <a:r>
              <a:rPr lang="en-US" sz="1600" dirty="0" smtClean="0">
                <a:cs typeface="Arial" panose="020B0604020202020204" pitchFamily="34" charset="0"/>
              </a:rPr>
              <a:t>3 </a:t>
            </a:r>
            <a:r>
              <a:rPr lang="en-US" sz="1600" dirty="0" err="1" smtClean="0">
                <a:cs typeface="Arial" panose="020B0604020202020204" pitchFamily="34" charset="0"/>
              </a:rPr>
              <a:t>dalyviai</a:t>
            </a:r>
            <a:r>
              <a:rPr lang="en-US" sz="1600" dirty="0" smtClean="0">
                <a:cs typeface="Arial" panose="020B0604020202020204" pitchFamily="34" charset="0"/>
              </a:rPr>
              <a:t> </a:t>
            </a:r>
            <a:r>
              <a:rPr lang="lt-LT" sz="1600" dirty="0" smtClean="0"/>
              <a:t>iš </a:t>
            </a:r>
            <a:r>
              <a:rPr lang="en-US" sz="1600" dirty="0" smtClean="0"/>
              <a:t>1 </a:t>
            </a:r>
            <a:r>
              <a:rPr lang="lt-LT" sz="1600" dirty="0" smtClean="0"/>
              <a:t>savivaldybės </a:t>
            </a:r>
            <a:r>
              <a:rPr lang="en-US" sz="1600" dirty="0" smtClean="0"/>
              <a:t>1</a:t>
            </a:r>
            <a:r>
              <a:rPr lang="lt-LT" sz="1600" dirty="0" smtClean="0"/>
              <a:t> renginiui.</a:t>
            </a:r>
            <a:endParaRPr lang="en-LT" sz="1600" dirty="0">
              <a:cs typeface="Arial" panose="020B0604020202020204" pitchFamily="34" charset="0"/>
            </a:endParaRPr>
          </a:p>
        </p:txBody>
      </p:sp>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2835667" y="637821"/>
            <a:ext cx="7037798" cy="661353"/>
          </a:xfrm>
        </p:spPr>
        <p:txBody>
          <a:bodyPr>
            <a:normAutofit fontScale="90000"/>
          </a:bodyPr>
          <a:lstStyle/>
          <a:p>
            <a:pPr algn="ctr"/>
            <a:r>
              <a:rPr lang="en-US" b="1" dirty="0"/>
              <a:t>1. </a:t>
            </a:r>
            <a:r>
              <a:rPr lang="lt-LT" b="1" dirty="0"/>
              <a:t>Koordinavimo </a:t>
            </a:r>
            <a:r>
              <a:rPr lang="lt-LT" b="1" dirty="0" smtClean="0"/>
              <a:t>veiklos rezultatai, atsiskaitymas komisijai</a:t>
            </a:r>
            <a:endParaRPr lang="lt-LT" sz="2800" b="1" dirty="0"/>
          </a:p>
        </p:txBody>
      </p:sp>
    </p:spTree>
    <p:extLst>
      <p:ext uri="{BB962C8B-B14F-4D97-AF65-F5344CB8AC3E}">
        <p14:creationId xmlns:p14="http://schemas.microsoft.com/office/powerpoint/2010/main" val="940138977"/>
      </p:ext>
    </p:extLst>
  </p:cSld>
  <p:clrMapOvr>
    <a:masterClrMapping/>
  </p:clrMapOvr>
</p:sld>
</file>

<file path=ppt/theme/theme1.xml><?xml version="1.0" encoding="utf-8"?>
<a:theme xmlns:a="http://schemas.openxmlformats.org/drawingml/2006/main" name="Office Theme">
  <a:themeElements>
    <a:clrScheme name="SMSM Spalvos">
      <a:dk1>
        <a:srgbClr val="000000"/>
      </a:dk1>
      <a:lt1>
        <a:srgbClr val="DDDEEB"/>
      </a:lt1>
      <a:dk2>
        <a:srgbClr val="4E806B"/>
      </a:dk2>
      <a:lt2>
        <a:srgbClr val="FFFFFF"/>
      </a:lt2>
      <a:accent1>
        <a:srgbClr val="FFD65C"/>
      </a:accent1>
      <a:accent2>
        <a:srgbClr val="7893C6"/>
      </a:accent2>
      <a:accent3>
        <a:srgbClr val="80A5A3"/>
      </a:accent3>
      <a:accent4>
        <a:srgbClr val="CC9900"/>
      </a:accent4>
      <a:accent5>
        <a:srgbClr val="6FCEE5"/>
      </a:accent5>
      <a:accent6>
        <a:srgbClr val="C7DDD6"/>
      </a:accent6>
      <a:hlink>
        <a:srgbClr val="3C5990"/>
      </a:hlink>
      <a:folHlink>
        <a:srgbClr val="DBD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hena_PPT" id="{8EAA1892-22C4-B948-B0E6-28A848B8EBE2}" vid="{91D9D92D-C902-6348-AF89-C960257B9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5708</TotalTime>
  <Words>1291</Words>
  <Application>Microsoft Office PowerPoint</Application>
  <PresentationFormat>Plačiaekranė</PresentationFormat>
  <Paragraphs>100</Paragraphs>
  <Slides>19</Slides>
  <Notes>3</Notes>
  <HiddenSlides>0</HiddenSlides>
  <MMClips>0</MMClips>
  <ScaleCrop>false</ScaleCrop>
  <HeadingPairs>
    <vt:vector size="8" baseType="variant">
      <vt:variant>
        <vt:lpstr>Naudojami šriftai</vt:lpstr>
      </vt:variant>
      <vt:variant>
        <vt:i4>4</vt:i4>
      </vt:variant>
      <vt:variant>
        <vt:lpstr>Tema</vt:lpstr>
      </vt:variant>
      <vt:variant>
        <vt:i4>1</vt:i4>
      </vt:variant>
      <vt:variant>
        <vt:lpstr>Įdėtosios OLE paslaugos</vt:lpstr>
      </vt:variant>
      <vt:variant>
        <vt:i4>1</vt:i4>
      </vt:variant>
      <vt:variant>
        <vt:lpstr>Skaidrių pavadinimai</vt:lpstr>
      </vt:variant>
      <vt:variant>
        <vt:i4>19</vt:i4>
      </vt:variant>
    </vt:vector>
  </HeadingPairs>
  <TitlesOfParts>
    <vt:vector size="25" baseType="lpstr">
      <vt:lpstr>Arial</vt:lpstr>
      <vt:lpstr>Calibri</vt:lpstr>
      <vt:lpstr>Times New Roman</vt:lpstr>
      <vt:lpstr>ヒラギノ角ゴ Pro W3</vt:lpstr>
      <vt:lpstr>Office Theme</vt:lpstr>
      <vt:lpstr>Acrobat Document</vt:lpstr>
      <vt:lpstr>Nacionalinis suaugusiųjų švietimo darbo plano koordinatorius: Lietuva</vt:lpstr>
      <vt:lpstr>Atspirties taškas – KPMPC (Kvalifikacijų ir profesinio mokymo plėtros centras) projektas:  „Nacionaliniai koordinatoriai įgyvendinant Europos Komisijos planą suaugusiųjų švietimui“ EACEA/01/2019 m.   Projekto metu: - Įkūrta Neformaliojo suaugusiųjų švietimo taryba - Atliktas tyrimas apie suaugusiųjų švietimo būklę ir rekomenduojamas priemones šešiose savivaldybėse: Molėtų, Neringos, Alytaus, Anykščių, Trakų  </vt:lpstr>
      <vt:lpstr>Dabartinis projektas:  </vt:lpstr>
      <vt:lpstr>Apie ką šis projektas?  Europos įgūdžių strategijoje 2020 iškeltas ambicingas tikslas – 2025 metais, bent 50 % 25–64-amžiaus asmenų dalyvaujančių mokymosi veiklose </vt:lpstr>
      <vt:lpstr>„Siekiama sudaryti palankesnes galimybes asmenims tobulinti kvalifikaciją, lanksčiau prisitaikyti prie besikeičiančios darbo aplinkos, ugdyti bendrąsias ir dalykines kompetencijas bei aktyviau įsitraukti į suaugusiųjų švietimą, o savivaldybėms stiprinti suaugusiųjų švietimą per duomenimis grįstų sprendimų priėmimą ir efektyvias priemones “</vt:lpstr>
      <vt:lpstr>„PowerPoint“ pateiktis</vt:lpstr>
      <vt:lpstr>Dalyvaujančios savivaldybės</vt:lpstr>
      <vt:lpstr>1. Koordinavimo veikla</vt:lpstr>
      <vt:lpstr>1. Koordinavimo veiklos rezultatai, atsiskaitymas komisijai</vt:lpstr>
      <vt:lpstr>2. Kvalifikacijos tobulinimas</vt:lpstr>
      <vt:lpstr>3. Gyvenimo įgūdžiai</vt:lpstr>
      <vt:lpstr>Tvarumas ir tąsa</vt:lpstr>
      <vt:lpstr>Projekto eiga:</vt:lpstr>
      <vt:lpstr>Projekto eiga:</vt:lpstr>
      <vt:lpstr>„PowerPoint“ pateiktis</vt:lpstr>
      <vt:lpstr>„PowerPoint“ pateiktis</vt:lpstr>
      <vt:lpstr>Viešinimas</vt:lpstr>
      <vt:lpstr>Artimiausios datos</vt:lpstr>
      <vt:lpstr>Artimiausios datos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Jolanta K</cp:lastModifiedBy>
  <cp:revision>59</cp:revision>
  <dcterms:created xsi:type="dcterms:W3CDTF">2021-07-30T14:40:06Z</dcterms:created>
  <dcterms:modified xsi:type="dcterms:W3CDTF">2022-10-06T07:47:13Z</dcterms:modified>
</cp:coreProperties>
</file>