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2" r:id="rId4"/>
    <p:sldId id="259" r:id="rId5"/>
    <p:sldId id="257" r:id="rId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02990-9D49-4248-ADD3-2DF20389FD4E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18EEA-4350-4E4F-A7A5-0DF6C6B2713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991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118EEA-4350-4E4F-A7A5-0DF6C6B27134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439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103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557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6283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268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3256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670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607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288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655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2637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616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AB917-601A-4D7A-9685-393B79D20670}" type="datetimeFigureOut">
              <a:rPr lang="lt-LT" smtClean="0"/>
              <a:t>2023-06-07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B6BF3-BE3F-4DFD-A63B-2AA424BF69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066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56688E73-49B9-4052-A836-D248C825D7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5B6AEE0C-07FE-4154-BC7C-2F20530BC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4" descr="Rubber boots at back door">
            <a:extLst>
              <a:ext uri="{FF2B5EF4-FFF2-40B4-BE49-F238E27FC236}">
                <a16:creationId xmlns:a16="http://schemas.microsoft.com/office/drawing/2014/main" id="{1F5C8D1B-9CA3-E4DE-0F7E-B25723B876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0000"/>
          </a:blip>
          <a:srcRect t="14019" b="1712"/>
          <a:stretch/>
        </p:blipFill>
        <p:spPr>
          <a:xfrm>
            <a:off x="-92650" y="10"/>
            <a:ext cx="12192001" cy="6857990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406872" y="520017"/>
            <a:ext cx="5155263" cy="5571899"/>
          </a:xfrm>
        </p:spPr>
        <p:txBody>
          <a:bodyPr>
            <a:normAutofit/>
          </a:bodyPr>
          <a:lstStyle/>
          <a:p>
            <a:r>
              <a:rPr lang="lt-LT" dirty="0">
                <a:solidFill>
                  <a:srgbClr val="FFFFFF"/>
                </a:solidFill>
              </a:rPr>
              <a:t/>
            </a:r>
            <a:br>
              <a:rPr lang="lt-LT" dirty="0">
                <a:solidFill>
                  <a:srgbClr val="FFFFFF"/>
                </a:solidFill>
              </a:rPr>
            </a:br>
            <a:r>
              <a:rPr lang="lt-LT" dirty="0">
                <a:solidFill>
                  <a:srgbClr val="FFFFFF"/>
                </a:solidFill>
              </a:rPr>
              <a:t/>
            </a:r>
            <a:br>
              <a:rPr lang="lt-LT" dirty="0">
                <a:solidFill>
                  <a:srgbClr val="FFFFFF"/>
                </a:solidFill>
              </a:rPr>
            </a:br>
            <a:r>
              <a:rPr lang="lt-LT" dirty="0">
                <a:solidFill>
                  <a:srgbClr val="FFFFFF"/>
                </a:solidFill>
              </a:rPr>
              <a:t/>
            </a:r>
            <a:br>
              <a:rPr lang="lt-LT" dirty="0">
                <a:solidFill>
                  <a:srgbClr val="FFFFFF"/>
                </a:solidFill>
              </a:rPr>
            </a:br>
            <a:r>
              <a:rPr lang="lt-LT" dirty="0">
                <a:solidFill>
                  <a:srgbClr val="FFFFFF"/>
                </a:solidFill>
              </a:rPr>
              <a:t/>
            </a:r>
            <a:br>
              <a:rPr lang="lt-LT" dirty="0">
                <a:solidFill>
                  <a:srgbClr val="FFFFFF"/>
                </a:solidFill>
              </a:rPr>
            </a:br>
            <a:r>
              <a:rPr lang="lt-LT" dirty="0">
                <a:solidFill>
                  <a:srgbClr val="FFFFFF"/>
                </a:solidFill>
              </a:rPr>
              <a:t/>
            </a:r>
            <a:br>
              <a:rPr lang="lt-LT" dirty="0">
                <a:solidFill>
                  <a:srgbClr val="FFFFFF"/>
                </a:solidFill>
              </a:rPr>
            </a:br>
            <a:r>
              <a:rPr lang="en-US" dirty="0" err="1">
                <a:solidFill>
                  <a:srgbClr val="FFFFFF"/>
                </a:solidFill>
              </a:rPr>
              <a:t>Mentoryst</a:t>
            </a:r>
            <a:r>
              <a:rPr lang="lt-LT" dirty="0">
                <a:solidFill>
                  <a:srgbClr val="FFFFFF"/>
                </a:solidFill>
              </a:rPr>
              <a:t>ė</a:t>
            </a:r>
            <a:r>
              <a:rPr lang="en-US" dirty="0">
                <a:solidFill>
                  <a:srgbClr val="FFFFFF"/>
                </a:solidFill>
              </a:rPr>
              <a:t>   </a:t>
            </a:r>
            <a:endParaRPr lang="lt-LT" dirty="0">
              <a:solidFill>
                <a:srgbClr val="FFFFFF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195375" y="557189"/>
            <a:ext cx="5158424" cy="5571899"/>
          </a:xfrm>
        </p:spPr>
        <p:txBody>
          <a:bodyPr anchor="ctr">
            <a:normAutofit/>
          </a:bodyPr>
          <a:lstStyle/>
          <a:p>
            <a:endParaRPr lang="lt-LT" sz="2000" dirty="0">
              <a:solidFill>
                <a:srgbClr val="FFFFFF"/>
              </a:solidFill>
            </a:endParaRPr>
          </a:p>
          <a:p>
            <a:endParaRPr lang="lt-LT" sz="2000" dirty="0">
              <a:solidFill>
                <a:srgbClr val="FFFFFF"/>
              </a:solidFill>
            </a:endParaRPr>
          </a:p>
          <a:p>
            <a:endParaRPr lang="lt-LT" sz="2000" dirty="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48F72B-9A63-E416-0634-656E1AFB5ECF}"/>
              </a:ext>
            </a:extLst>
          </p:cNvPr>
          <p:cNvSpPr txBox="1"/>
          <p:nvPr/>
        </p:nvSpPr>
        <p:spPr>
          <a:xfrm>
            <a:off x="6192326" y="943047"/>
            <a:ext cx="541141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Mentorius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: </a:t>
            </a:r>
          </a:p>
          <a:p>
            <a:pPr algn="l"/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Stanislava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Prazauskienė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,</a:t>
            </a:r>
          </a:p>
          <a:p>
            <a:pPr algn="l"/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Šiaulių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„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Romuvos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progimnazija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“ </a:t>
            </a:r>
          </a:p>
          <a:p>
            <a:pPr algn="l"/>
            <a:endParaRPr lang="en-US" sz="2800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Konsultuojamasis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: </a:t>
            </a:r>
          </a:p>
          <a:p>
            <a:pPr algn="l"/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Aina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Būdvytytė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, </a:t>
            </a:r>
          </a:p>
          <a:p>
            <a:pPr algn="l"/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Šiaulių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„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Romuvos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“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gimnazija</a:t>
            </a:r>
            <a:endParaRPr lang="en-US" sz="2800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en-US" sz="2800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Mentorystės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laikotarpis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lt-LT" sz="2800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2023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vasario-gegužės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mėn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932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62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6074664" cy="860170"/>
          </a:xfrm>
        </p:spPr>
        <p:txBody>
          <a:bodyPr>
            <a:normAutofit/>
          </a:bodyPr>
          <a:lstStyle/>
          <a:p>
            <a:r>
              <a:rPr lang="lt-LT" sz="3600" dirty="0" err="1"/>
              <a:t>Mentorystės</a:t>
            </a:r>
            <a:r>
              <a:rPr lang="lt-LT" sz="3600" dirty="0"/>
              <a:t> planas </a:t>
            </a:r>
          </a:p>
        </p:txBody>
      </p:sp>
      <p:pic>
        <p:nvPicPr>
          <p:cNvPr id="45" name="Picture 44" descr="An arrow pointing right">
            <a:extLst>
              <a:ext uri="{FF2B5EF4-FFF2-40B4-BE49-F238E27FC236}">
                <a16:creationId xmlns:a16="http://schemas.microsoft.com/office/drawing/2014/main" id="{16EAE8F6-F82A-9A06-D75D-C600D71651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95" b="-3"/>
          <a:stretch/>
        </p:blipFill>
        <p:spPr>
          <a:xfrm>
            <a:off x="838200" y="1399032"/>
            <a:ext cx="6151651" cy="4730059"/>
          </a:xfrm>
          <a:prstGeom prst="rect">
            <a:avLst/>
          </a:prstGeom>
        </p:spPr>
      </p:pic>
      <p:sp>
        <p:nvSpPr>
          <p:cNvPr id="79" name="Turinio vietos rezervavimo ženklas 2"/>
          <p:cNvSpPr>
            <a:spLocks noGrp="1"/>
          </p:cNvSpPr>
          <p:nvPr>
            <p:ph idx="1"/>
          </p:nvPr>
        </p:nvSpPr>
        <p:spPr>
          <a:xfrm>
            <a:off x="7552944" y="1129004"/>
            <a:ext cx="3800856" cy="5000085"/>
          </a:xfrm>
        </p:spPr>
        <p:txBody>
          <a:bodyPr>
            <a:normAutofit/>
          </a:bodyPr>
          <a:lstStyle/>
          <a:p>
            <a:r>
              <a:rPr lang="lt-LT" sz="1800" dirty="0"/>
              <a:t>8 konsultacijos: strateginio valdymo, personalo valdymo, finansų valdymo, ugdymo turinio planavimo  ir kt. klausimais. </a:t>
            </a:r>
          </a:p>
          <a:p>
            <a:r>
              <a:rPr lang="lt-LT" sz="1800" dirty="0"/>
              <a:t>4 seminarai: </a:t>
            </a:r>
          </a:p>
          <a:p>
            <a:pPr marL="0" indent="0">
              <a:buNone/>
            </a:pPr>
            <a:r>
              <a:rPr lang="lt-LT" sz="1800" dirty="0"/>
              <a:t>„Antikorupcinės politikos pokytis mokykloje“</a:t>
            </a:r>
          </a:p>
          <a:p>
            <a:pPr marL="0" indent="0">
              <a:buNone/>
            </a:pPr>
            <a:r>
              <a:rPr lang="lt-LT" sz="1800" dirty="0"/>
              <a:t>„Darbo santykiai švietimo įstaigoje: nuo darbo sutarties sudarymo iki nutraukimo“ </a:t>
            </a:r>
          </a:p>
          <a:p>
            <a:pPr marL="0" indent="0">
              <a:buNone/>
            </a:pPr>
            <a:r>
              <a:rPr lang="lt-LT" sz="1800" dirty="0"/>
              <a:t>„Asmens duomenų apsauga kasdieniame mokyklos gyvenime. Praktiniai aspektai“</a:t>
            </a:r>
          </a:p>
          <a:p>
            <a:pPr marL="0" indent="0">
              <a:buNone/>
            </a:pPr>
            <a:r>
              <a:rPr lang="lt-LT" sz="1800" smtClean="0"/>
              <a:t>,,Švietimo </a:t>
            </a:r>
            <a:r>
              <a:rPr lang="lt-LT" sz="1800" dirty="0"/>
              <a:t>įstaigų įvaizdžio formavimas:- esamo įvaizdžio analizė ir vertinimas“?</a:t>
            </a:r>
          </a:p>
        </p:txBody>
      </p:sp>
    </p:spTree>
    <p:extLst>
      <p:ext uri="{BB962C8B-B14F-4D97-AF65-F5344CB8AC3E}">
        <p14:creationId xmlns:p14="http://schemas.microsoft.com/office/powerpoint/2010/main" val="345678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Many question marks on black background">
            <a:extLst>
              <a:ext uri="{FF2B5EF4-FFF2-40B4-BE49-F238E27FC236}">
                <a16:creationId xmlns:a16="http://schemas.microsoft.com/office/drawing/2014/main" id="{47748303-6DA8-3275-FCDD-3E7D8AFAE7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810" r="2" b="2"/>
          <a:stretch/>
        </p:blipFill>
        <p:spPr>
          <a:xfrm>
            <a:off x="-477798" y="-33109"/>
            <a:ext cx="5424297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DC64F1-D94A-9A99-C0B2-8829C69C2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7069" y="407987"/>
            <a:ext cx="6071463" cy="1009333"/>
          </a:xfrm>
        </p:spPr>
        <p:txBody>
          <a:bodyPr>
            <a:normAutofit/>
          </a:bodyPr>
          <a:lstStyle/>
          <a:p>
            <a:r>
              <a:rPr lang="de-DE" sz="3200" b="1" dirty="0" err="1"/>
              <a:t>Pradedan</a:t>
            </a:r>
            <a:r>
              <a:rPr lang="lt-LT" sz="3200" b="1" dirty="0" err="1"/>
              <a:t>čio</a:t>
            </a:r>
            <a:r>
              <a:rPr lang="lt-LT" sz="3200" b="1" dirty="0"/>
              <a:t> vadovo iššūkiai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EBC06-1D9E-A9A9-63A5-AFE15B0FF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457" y="1554480"/>
            <a:ext cx="6258075" cy="4665345"/>
          </a:xfrm>
        </p:spPr>
        <p:txBody>
          <a:bodyPr>
            <a:normAutofit/>
          </a:bodyPr>
          <a:lstStyle/>
          <a:p>
            <a:r>
              <a:rPr lang="lt-LT" dirty="0"/>
              <a:t>Vadovavimas – tai tiesiog kitas darbas nei dirbai iki </a:t>
            </a:r>
            <a:r>
              <a:rPr lang="lt-LT" dirty="0" smtClean="0"/>
              <a:t>šiol... </a:t>
            </a:r>
          </a:p>
          <a:p>
            <a:r>
              <a:rPr lang="lt-LT" dirty="0" smtClean="0"/>
              <a:t> </a:t>
            </a:r>
            <a:r>
              <a:rPr lang="lt-LT" dirty="0"/>
              <a:t>Tai, ką jau galbūt ir darei – naujoje situacijoje atrodo visiškai kitaip ...</a:t>
            </a:r>
          </a:p>
          <a:p>
            <a:r>
              <a:rPr lang="lt-LT" dirty="0" smtClean="0"/>
              <a:t>„</a:t>
            </a:r>
            <a:r>
              <a:rPr lang="lt-LT" dirty="0"/>
              <a:t>Degantys“ darbai ...</a:t>
            </a:r>
          </a:p>
          <a:p>
            <a:endParaRPr lang="lt-LT" dirty="0" smtClean="0"/>
          </a:p>
          <a:p>
            <a:pPr marL="0" indent="0">
              <a:buNone/>
            </a:pPr>
            <a:r>
              <a:rPr lang="lt-LT" dirty="0" err="1" smtClean="0"/>
              <a:t>Mentorystės</a:t>
            </a:r>
            <a:r>
              <a:rPr lang="lt-LT" dirty="0" smtClean="0"/>
              <a:t> poveikis – atsakymai į klausimus „čia ir dabar“...</a:t>
            </a:r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15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 err="1"/>
              <a:t>Mentoriaus</a:t>
            </a:r>
            <a:r>
              <a:rPr lang="lt-LT" sz="3600" dirty="0"/>
              <a:t> iššūkiai 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5665178" y="1974607"/>
            <a:ext cx="5181600" cy="4351338"/>
          </a:xfrm>
        </p:spPr>
        <p:txBody>
          <a:bodyPr>
            <a:normAutofit/>
          </a:bodyPr>
          <a:lstStyle/>
          <a:p>
            <a:r>
              <a:rPr lang="lt-LT" sz="3600" dirty="0" smtClean="0"/>
              <a:t>Asmeniniai iššūkiai</a:t>
            </a:r>
          </a:p>
          <a:p>
            <a:r>
              <a:rPr lang="lt-LT" sz="3600" dirty="0" err="1" smtClean="0"/>
              <a:t>Empatija</a:t>
            </a:r>
            <a:r>
              <a:rPr lang="lt-LT" sz="3600" dirty="0" smtClean="0"/>
              <a:t> ir operatyvūs sprendimai</a:t>
            </a:r>
          </a:p>
          <a:p>
            <a:r>
              <a:rPr lang="lt-LT" sz="3600" dirty="0" smtClean="0"/>
              <a:t>Motyvacijos palaikymas</a:t>
            </a:r>
          </a:p>
          <a:p>
            <a:r>
              <a:rPr lang="lt-LT" sz="3600" dirty="0" smtClean="0"/>
              <a:t>Komunikacija</a:t>
            </a:r>
            <a:endParaRPr lang="lt-LT" sz="3600" dirty="0"/>
          </a:p>
          <a:p>
            <a:endParaRPr lang="lt-LT" dirty="0"/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693" y="1690688"/>
            <a:ext cx="2878228" cy="4351338"/>
          </a:xfrm>
        </p:spPr>
      </p:pic>
    </p:spTree>
    <p:extLst>
      <p:ext uri="{BB962C8B-B14F-4D97-AF65-F5344CB8AC3E}">
        <p14:creationId xmlns:p14="http://schemas.microsoft.com/office/powerpoint/2010/main" val="100768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lt-LT">
                <a:solidFill>
                  <a:srgbClr val="FFFFFF"/>
                </a:solidFill>
              </a:rPr>
              <a:t>Vietoj balų ....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370153" y="1975104"/>
            <a:ext cx="6261015" cy="348621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r>
              <a:rPr lang="lt-LT" dirty="0"/>
              <a:t>Geriausias būdas įgyti patirties – dalintis mintimis apie savo darbus. </a:t>
            </a:r>
            <a:endParaRPr lang="lt-LT" dirty="0" smtClean="0"/>
          </a:p>
          <a:p>
            <a:pPr marL="0" indent="0">
              <a:buNone/>
            </a:pPr>
            <a:r>
              <a:rPr lang="lt-LT" dirty="0" smtClean="0"/>
              <a:t>Žmones </a:t>
            </a:r>
            <a:r>
              <a:rPr lang="lt-LT" dirty="0"/>
              <a:t>labiausiai suartina veikla. (</a:t>
            </a:r>
            <a:r>
              <a:rPr lang="lt-LT" dirty="0" err="1" smtClean="0"/>
              <a:t>J.W.Goethe</a:t>
            </a:r>
            <a:r>
              <a:rPr lang="lt-L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6869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150</Words>
  <Application>Microsoft Office PowerPoint</Application>
  <PresentationFormat>Plačiaekranė</PresentationFormat>
  <Paragraphs>36</Paragraphs>
  <Slides>5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„Office“ tema</vt:lpstr>
      <vt:lpstr>     Mentorystė   </vt:lpstr>
      <vt:lpstr>Mentorystės planas </vt:lpstr>
      <vt:lpstr>Pradedančio vadovo iššūkiai </vt:lpstr>
      <vt:lpstr>Mentoriaus iššūkiai </vt:lpstr>
      <vt:lpstr>Vietoj balų 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User</dc:creator>
  <cp:lastModifiedBy>Direktorė</cp:lastModifiedBy>
  <cp:revision>12</cp:revision>
  <dcterms:created xsi:type="dcterms:W3CDTF">2023-06-05T18:02:00Z</dcterms:created>
  <dcterms:modified xsi:type="dcterms:W3CDTF">2023-06-07T16:20:29Z</dcterms:modified>
</cp:coreProperties>
</file>